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4" r:id="rId1"/>
  </p:sldMasterIdLst>
  <p:notesMasterIdLst>
    <p:notesMasterId r:id="rId36"/>
  </p:notesMasterIdLst>
  <p:sldIdLst>
    <p:sldId id="310" r:id="rId2"/>
    <p:sldId id="388" r:id="rId3"/>
    <p:sldId id="342" r:id="rId4"/>
    <p:sldId id="367" r:id="rId5"/>
    <p:sldId id="396" r:id="rId6"/>
    <p:sldId id="368" r:id="rId7"/>
    <p:sldId id="420" r:id="rId8"/>
    <p:sldId id="412" r:id="rId9"/>
    <p:sldId id="333" r:id="rId10"/>
    <p:sldId id="390" r:id="rId11"/>
    <p:sldId id="393" r:id="rId12"/>
    <p:sldId id="374" r:id="rId13"/>
    <p:sldId id="402" r:id="rId14"/>
    <p:sldId id="414" r:id="rId15"/>
    <p:sldId id="415" r:id="rId16"/>
    <p:sldId id="416" r:id="rId17"/>
    <p:sldId id="426" r:id="rId18"/>
    <p:sldId id="428" r:id="rId19"/>
    <p:sldId id="380" r:id="rId20"/>
    <p:sldId id="421" r:id="rId21"/>
    <p:sldId id="418" r:id="rId22"/>
    <p:sldId id="440" r:id="rId23"/>
    <p:sldId id="381" r:id="rId24"/>
    <p:sldId id="382" r:id="rId25"/>
    <p:sldId id="391" r:id="rId26"/>
    <p:sldId id="335" r:id="rId27"/>
    <p:sldId id="336" r:id="rId28"/>
    <p:sldId id="430" r:id="rId29"/>
    <p:sldId id="432" r:id="rId30"/>
    <p:sldId id="337" r:id="rId31"/>
    <p:sldId id="441" r:id="rId32"/>
    <p:sldId id="434" r:id="rId33"/>
    <p:sldId id="270" r:id="rId34"/>
    <p:sldId id="33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3CB"/>
    <a:srgbClr val="6F6F6F"/>
    <a:srgbClr val="A4B1DC"/>
    <a:srgbClr val="B2BEE2"/>
    <a:srgbClr val="C64802"/>
    <a:srgbClr val="FEBF9C"/>
    <a:srgbClr val="D1B2E8"/>
    <a:srgbClr val="A365D1"/>
    <a:srgbClr val="2BB5D5"/>
    <a:srgbClr val="FFE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80" y="62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1ACAAD8-FB35-4F89-B07C-5E95FBA61C21}" type="datetime1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DC0DAC89-4B13-46CC-86E7-747C5A1B7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143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3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3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14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3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6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0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AC89-4B13-46CC-86E7-747C5A1B72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1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5422A06E-ED7D-4325-8DAF-64DDD0B29E1A}"/>
              </a:ext>
            </a:extLst>
          </p:cNvPr>
          <p:cNvSpPr/>
          <p:nvPr userDrawn="1"/>
        </p:nvSpPr>
        <p:spPr>
          <a:xfrm>
            <a:off x="-800100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B398B05-05E3-48FF-A3B9-DC963D6D0D4C}"/>
              </a:ext>
            </a:extLst>
          </p:cNvPr>
          <p:cNvSpPr/>
          <p:nvPr userDrawn="1"/>
        </p:nvSpPr>
        <p:spPr>
          <a:xfrm>
            <a:off x="9012328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1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B99581-87D0-4F56-9133-23BC1B79CFFB}"/>
              </a:ext>
            </a:extLst>
          </p:cNvPr>
          <p:cNvSpPr/>
          <p:nvPr userDrawn="1"/>
        </p:nvSpPr>
        <p:spPr>
          <a:xfrm>
            <a:off x="3634153" y="0"/>
            <a:ext cx="855784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051602-3752-47F3-90B1-BC33ED4E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31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길, 장면, 도로, 고속도로이(가) 표시된 사진&#10;&#10;자동 생성된 설명">
            <a:extLst>
              <a:ext uri="{FF2B5EF4-FFF2-40B4-BE49-F238E27FC236}">
                <a16:creationId xmlns:a16="http://schemas.microsoft.com/office/drawing/2014/main" id="{7C309488-FE92-4DEC-B112-F4566A2E6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r="24087"/>
          <a:stretch/>
        </p:blipFill>
        <p:spPr>
          <a:xfrm>
            <a:off x="9381393" y="0"/>
            <a:ext cx="281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88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 descr="실외, 장면, 도로, 길이(가) 표시된 사진&#10;&#10;자동 생성된 설명">
            <a:extLst>
              <a:ext uri="{FF2B5EF4-FFF2-40B4-BE49-F238E27FC236}">
                <a16:creationId xmlns:a16="http://schemas.microsoft.com/office/drawing/2014/main" id="{21A067D8-2D4F-4436-A8DA-6CF0943A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8" b="6093"/>
          <a:stretch/>
        </p:blipFill>
        <p:spPr>
          <a:xfrm>
            <a:off x="4598" y="4159249"/>
            <a:ext cx="12201960" cy="26987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A4E85F-8063-4DA4-B09B-F65526C769D8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8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6FDCD3D-A590-49E8-B165-5ABB72D5A61D}"/>
              </a:ext>
            </a:extLst>
          </p:cNvPr>
          <p:cNvGrpSpPr/>
          <p:nvPr userDrawn="1"/>
        </p:nvGrpSpPr>
        <p:grpSpPr>
          <a:xfrm>
            <a:off x="12700" y="-304800"/>
            <a:ext cx="12866389" cy="7405116"/>
            <a:chOff x="-259938" y="-610386"/>
            <a:chExt cx="14413584" cy="829558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99B846F-8780-4BA1-BB4C-A1E448C77F46}"/>
                </a:ext>
              </a:extLst>
            </p:cNvPr>
            <p:cNvSpPr/>
            <p:nvPr userDrawn="1"/>
          </p:nvSpPr>
          <p:spPr>
            <a:xfrm>
              <a:off x="585805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77D4FAE-6E66-48EF-9AF2-B11642A4E740}"/>
                </a:ext>
              </a:extLst>
            </p:cNvPr>
            <p:cNvSpPr/>
            <p:nvPr userDrawn="1"/>
          </p:nvSpPr>
          <p:spPr>
            <a:xfrm>
              <a:off x="-25993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763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93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00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84B7-A7D0-4BF1-8726-0B04637086F4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E66C-4E09-4AF3-A8D8-4C86C8A18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3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3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E94931-D4A3-49BA-91A5-DCB78F1AA833}"/>
              </a:ext>
            </a:extLst>
          </p:cNvPr>
          <p:cNvSpPr/>
          <p:nvPr userDrawn="1"/>
        </p:nvSpPr>
        <p:spPr>
          <a:xfrm>
            <a:off x="0" y="1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B77E1-A77B-4E5F-93D2-E83793DCB475}"/>
              </a:ext>
            </a:extLst>
          </p:cNvPr>
          <p:cNvSpPr/>
          <p:nvPr userDrawn="1"/>
        </p:nvSpPr>
        <p:spPr>
          <a:xfrm>
            <a:off x="0" y="6785572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5F14FE-E63F-4C85-8D04-B4A91BC9732D}"/>
              </a:ext>
            </a:extLst>
          </p:cNvPr>
          <p:cNvCxnSpPr>
            <a:cxnSpLocks/>
          </p:cNvCxnSpPr>
          <p:nvPr userDrawn="1"/>
        </p:nvCxnSpPr>
        <p:spPr>
          <a:xfrm>
            <a:off x="307818" y="742384"/>
            <a:ext cx="3241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3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교통, 옅은, 실외, 중지이(가) 표시된 사진&#10;&#10;자동 생성된 설명">
            <a:extLst>
              <a:ext uri="{FF2B5EF4-FFF2-40B4-BE49-F238E27FC236}">
                <a16:creationId xmlns:a16="http://schemas.microsoft.com/office/drawing/2014/main" id="{505A0947-AF7D-45BF-8E54-57D41F986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19C898-B094-45F9-8457-8FFE9EFADA66}"/>
              </a:ext>
            </a:extLst>
          </p:cNvPr>
          <p:cNvGrpSpPr/>
          <p:nvPr userDrawn="1"/>
        </p:nvGrpSpPr>
        <p:grpSpPr>
          <a:xfrm>
            <a:off x="-19060" y="0"/>
            <a:ext cx="9435617" cy="6858000"/>
            <a:chOff x="1611517" y="0"/>
            <a:chExt cx="7036449" cy="6858000"/>
          </a:xfrm>
        </p:grpSpPr>
        <p:sp>
          <p:nvSpPr>
            <p:cNvPr id="7" name="순서도: 데이터 6">
              <a:extLst>
                <a:ext uri="{FF2B5EF4-FFF2-40B4-BE49-F238E27FC236}">
                  <a16:creationId xmlns:a16="http://schemas.microsoft.com/office/drawing/2014/main" id="{99D18A9C-A12F-4F83-A8E7-C69F23A4AD62}"/>
                </a:ext>
              </a:extLst>
            </p:cNvPr>
            <p:cNvSpPr/>
            <p:nvPr userDrawn="1"/>
          </p:nvSpPr>
          <p:spPr>
            <a:xfrm>
              <a:off x="2225180" y="0"/>
              <a:ext cx="6422786" cy="6858000"/>
            </a:xfrm>
            <a:prstGeom prst="flowChartInputOutput">
              <a:avLst/>
            </a:prstGeom>
            <a:solidFill>
              <a:srgbClr val="182240">
                <a:alpha val="50196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데이터 7">
              <a:extLst>
                <a:ext uri="{FF2B5EF4-FFF2-40B4-BE49-F238E27FC236}">
                  <a16:creationId xmlns:a16="http://schemas.microsoft.com/office/drawing/2014/main" id="{E50F3AFF-FF87-4ACF-9D3E-0463C37FC302}"/>
                </a:ext>
              </a:extLst>
            </p:cNvPr>
            <p:cNvSpPr/>
            <p:nvPr userDrawn="1"/>
          </p:nvSpPr>
          <p:spPr>
            <a:xfrm>
              <a:off x="1611517" y="0"/>
              <a:ext cx="6422786" cy="6858000"/>
            </a:xfrm>
            <a:prstGeom prst="flowChartInputOutp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14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걷기, 사람들, 활주로이(가) 표시된 사진&#10;&#10;자동 생성된 설명">
            <a:extLst>
              <a:ext uri="{FF2B5EF4-FFF2-40B4-BE49-F238E27FC236}">
                <a16:creationId xmlns:a16="http://schemas.microsoft.com/office/drawing/2014/main" id="{6FAB5276-54F6-42C8-AF94-06F00E607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1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E1226-A7C6-4B8A-AD43-4172C43DCB8E}"/>
              </a:ext>
            </a:extLst>
          </p:cNvPr>
          <p:cNvSpPr txBox="1"/>
          <p:nvPr userDrawn="1"/>
        </p:nvSpPr>
        <p:spPr>
          <a:xfrm>
            <a:off x="5758129" y="571501"/>
            <a:ext cx="2137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01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55979-1AD0-4A27-B233-83571A5EB49A}"/>
              </a:ext>
            </a:extLst>
          </p:cNvPr>
          <p:cNvSpPr txBox="1"/>
          <p:nvPr userDrawn="1"/>
        </p:nvSpPr>
        <p:spPr>
          <a:xfrm>
            <a:off x="8861813" y="571501"/>
            <a:ext cx="23952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02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3FBD4-D5FC-4C61-8A19-E5F8007B2E56}"/>
              </a:ext>
            </a:extLst>
          </p:cNvPr>
          <p:cNvSpPr txBox="1"/>
          <p:nvPr userDrawn="1"/>
        </p:nvSpPr>
        <p:spPr>
          <a:xfrm>
            <a:off x="5758129" y="3481755"/>
            <a:ext cx="24545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03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87D48-2E6C-467B-8353-BF203492B288}"/>
              </a:ext>
            </a:extLst>
          </p:cNvPr>
          <p:cNvSpPr txBox="1"/>
          <p:nvPr userDrawn="1"/>
        </p:nvSpPr>
        <p:spPr>
          <a:xfrm>
            <a:off x="8861813" y="3481755"/>
            <a:ext cx="238879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04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EAA4E0-EE4F-429C-9308-26E47181757C}"/>
              </a:ext>
            </a:extLst>
          </p:cNvPr>
          <p:cNvSpPr/>
          <p:nvPr userDrawn="1"/>
        </p:nvSpPr>
        <p:spPr>
          <a:xfrm>
            <a:off x="5758129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C1FBC0-1D23-417C-B092-4C4AAD9724E2}"/>
              </a:ext>
            </a:extLst>
          </p:cNvPr>
          <p:cNvSpPr/>
          <p:nvPr userDrawn="1"/>
        </p:nvSpPr>
        <p:spPr>
          <a:xfrm>
            <a:off x="8967164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4C59FE-2808-4CE1-BDDF-6826E822FB30}"/>
              </a:ext>
            </a:extLst>
          </p:cNvPr>
          <p:cNvSpPr/>
          <p:nvPr userDrawn="1"/>
        </p:nvSpPr>
        <p:spPr>
          <a:xfrm>
            <a:off x="5565532" y="4604634"/>
            <a:ext cx="2563286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61112A-DFE3-4710-BD6E-D57E93F49217}"/>
              </a:ext>
            </a:extLst>
          </p:cNvPr>
          <p:cNvSpPr/>
          <p:nvPr userDrawn="1"/>
        </p:nvSpPr>
        <p:spPr>
          <a:xfrm>
            <a:off x="8967164" y="4604634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7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815" y="3194721"/>
            <a:ext cx="3540369" cy="46855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9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4" y="3194721"/>
            <a:ext cx="4857752" cy="4685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9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4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82125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0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6" r:id="rId2"/>
    <p:sldLayoutId id="2147483747" r:id="rId3"/>
    <p:sldLayoutId id="2147483757" r:id="rId4"/>
    <p:sldLayoutId id="2147483758" r:id="rId5"/>
    <p:sldLayoutId id="2147483750" r:id="rId6"/>
    <p:sldLayoutId id="2147483759" r:id="rId7"/>
    <p:sldLayoutId id="2147483746" r:id="rId8"/>
    <p:sldLayoutId id="2147483762" r:id="rId9"/>
    <p:sldLayoutId id="2147483764" r:id="rId10"/>
    <p:sldLayoutId id="2147483761" r:id="rId11"/>
    <p:sldLayoutId id="2147483765" r:id="rId12"/>
    <p:sldLayoutId id="2147483766" r:id="rId13"/>
    <p:sldLayoutId id="2147483763" r:id="rId14"/>
    <p:sldLayoutId id="2147483760" r:id="rId15"/>
    <p:sldLayoutId id="2147483767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5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6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AF9F38-7721-4345-9BBB-A3DC97962D39}"/>
              </a:ext>
            </a:extLst>
          </p:cNvPr>
          <p:cNvSpPr txBox="1"/>
          <p:nvPr/>
        </p:nvSpPr>
        <p:spPr>
          <a:xfrm>
            <a:off x="4805560" y="2585891"/>
            <a:ext cx="244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WATTARENT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007558" y="3072492"/>
            <a:ext cx="4044430" cy="1384979"/>
          </a:xfrm>
        </p:spPr>
        <p:txBody>
          <a:bodyPr anchor="ctr">
            <a:noAutofit/>
          </a:bodyPr>
          <a:lstStyle/>
          <a:p>
            <a:r>
              <a:rPr lang="ko-KR" altLang="en-US" sz="9600" dirty="0" smtClean="0"/>
              <a:t>렌트</a:t>
            </a:r>
            <a:endParaRPr lang="ko-KR" altLang="en-US" sz="9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F9F38-7721-4345-9BBB-A3DC97962D39}"/>
              </a:ext>
            </a:extLst>
          </p:cNvPr>
          <p:cNvSpPr txBox="1"/>
          <p:nvPr/>
        </p:nvSpPr>
        <p:spPr>
          <a:xfrm>
            <a:off x="4346162" y="4664741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90" dirty="0" smtClean="0">
                <a:solidFill>
                  <a:schemeClr val="bg1"/>
                </a:solidFill>
                <a:latin typeface="+mj-ea"/>
                <a:ea typeface="+mj-ea"/>
              </a:rPr>
              <a:t>삼성 </a:t>
            </a:r>
            <a:r>
              <a:rPr lang="en-US" altLang="ko-KR" sz="1790" dirty="0" smtClean="0">
                <a:solidFill>
                  <a:schemeClr val="bg1"/>
                </a:solidFill>
                <a:latin typeface="+mj-ea"/>
                <a:ea typeface="+mj-ea"/>
              </a:rPr>
              <a:t>SW </a:t>
            </a:r>
            <a:r>
              <a:rPr lang="ko-KR" altLang="en-US" sz="1790" dirty="0" smtClean="0">
                <a:solidFill>
                  <a:schemeClr val="bg1"/>
                </a:solidFill>
                <a:latin typeface="+mj-ea"/>
                <a:ea typeface="+mj-ea"/>
              </a:rPr>
              <a:t>아카데미 특화프로젝트</a:t>
            </a:r>
            <a:endParaRPr lang="ko-KR" altLang="en-US" sz="179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007558" y="1393761"/>
            <a:ext cx="4044430" cy="1384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9600" dirty="0" err="1" smtClean="0"/>
              <a:t>와따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7799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2636" y="1161013"/>
            <a:ext cx="8721896" cy="5674357"/>
            <a:chOff x="52636" y="1161013"/>
            <a:chExt cx="8721896" cy="5674357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 rot="2389487" flipH="1">
              <a:off x="1830569" y="1161013"/>
              <a:ext cx="4763113" cy="5271202"/>
              <a:chOff x="801421" y="1919452"/>
              <a:chExt cx="2779346" cy="3074747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타원 27"/>
              <p:cNvSpPr/>
              <p:nvPr/>
            </p:nvSpPr>
            <p:spPr>
              <a:xfrm>
                <a:off x="801421" y="1919452"/>
                <a:ext cx="2779346" cy="27783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/>
              <p:cNvSpPr/>
              <p:nvPr/>
            </p:nvSpPr>
            <p:spPr>
              <a:xfrm rot="9900000">
                <a:off x="2171170" y="3174300"/>
                <a:ext cx="734291" cy="1819899"/>
              </a:xfrm>
              <a:prstGeom prst="triangle">
                <a:avLst>
                  <a:gd name="adj" fmla="val 518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924" y="2134925"/>
              <a:ext cx="2001516" cy="2001516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4212126" y="3036341"/>
              <a:ext cx="734589" cy="1217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725" y="2972678"/>
              <a:ext cx="2327525" cy="2327523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2430639" y="5573999"/>
              <a:ext cx="63438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/>
                <a:t>▲ 사용자는 </a:t>
              </a:r>
              <a:r>
                <a:rPr lang="ko-KR" altLang="en-US" sz="2400" dirty="0" smtClean="0">
                  <a:latin typeface="+mj-ea"/>
                  <a:ea typeface="+mj-ea"/>
                </a:rPr>
                <a:t>대여 위치</a:t>
              </a:r>
              <a:r>
                <a:rPr lang="en-US" altLang="ko-KR" sz="2400" dirty="0" smtClean="0"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latin typeface="+mj-ea"/>
                  <a:ea typeface="+mj-ea"/>
                </a:rPr>
                <a:t>일시</a:t>
              </a:r>
              <a:r>
                <a:rPr lang="en-US" altLang="ko-KR" sz="2400" dirty="0" smtClean="0"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latin typeface="+mj-ea"/>
                  <a:ea typeface="+mj-ea"/>
                </a:rPr>
                <a:t>차량을 선택</a:t>
              </a:r>
              <a:r>
                <a:rPr lang="ko-KR" altLang="en-US" sz="2400" dirty="0" smtClean="0"/>
                <a:t>하여</a:t>
              </a:r>
              <a:endParaRPr lang="en-US" altLang="ko-KR" sz="2400" dirty="0" smtClean="0"/>
            </a:p>
            <a:p>
              <a:r>
                <a:rPr lang="en-US" altLang="ko-KR" sz="2400" dirty="0"/>
                <a:t>	</a:t>
              </a:r>
              <a:r>
                <a:rPr lang="ko-KR" altLang="en-US" sz="2400" dirty="0" smtClean="0"/>
                <a:t>서비스를 이용할 수 있습니다</a:t>
              </a:r>
              <a:r>
                <a:rPr lang="en-US" altLang="ko-KR" sz="2400" dirty="0" smtClean="0"/>
                <a:t>.</a:t>
              </a:r>
              <a:endParaRPr lang="en-US" altLang="ko-KR" sz="2400" dirty="0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6" y="4473782"/>
              <a:ext cx="2361588" cy="2361588"/>
            </a:xfrm>
            <a:prstGeom prst="rect">
              <a:avLst/>
            </a:prstGeom>
          </p:spPr>
        </p:pic>
      </p:grpSp>
      <p:sp>
        <p:nvSpPr>
          <p:cNvPr id="7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프로젝트 개요</a:t>
            </a:r>
            <a:endParaRPr lang="ko-KR" altLang="en-US" sz="2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smtClean="0"/>
              <a:t>와따렌트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127345" y="1413339"/>
            <a:ext cx="10653260" cy="4109981"/>
            <a:chOff x="1127345" y="1413339"/>
            <a:chExt cx="10653260" cy="4109981"/>
          </a:xfrm>
        </p:grpSpPr>
        <p:sp>
          <p:nvSpPr>
            <p:cNvPr id="37" name="직사각형 36"/>
            <p:cNvSpPr/>
            <p:nvPr/>
          </p:nvSpPr>
          <p:spPr>
            <a:xfrm>
              <a:off x="1127345" y="1413339"/>
              <a:ext cx="106532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400" dirty="0" smtClean="0"/>
                <a:t>선택된 차량은 </a:t>
              </a:r>
              <a:r>
                <a:rPr lang="en-US" altLang="ko-KR" sz="2400" dirty="0" smtClean="0">
                  <a:latin typeface="+mj-ea"/>
                  <a:ea typeface="+mj-ea"/>
                </a:rPr>
                <a:t>GPS, IMU, Node, Link</a:t>
              </a:r>
              <a:r>
                <a:rPr lang="en-US" altLang="ko-KR" sz="2400" dirty="0" smtClean="0"/>
                <a:t> </a:t>
              </a:r>
              <a:r>
                <a:rPr lang="ko-KR" altLang="en-US" sz="2400" dirty="0" smtClean="0"/>
                <a:t>정보를 바탕으로</a:t>
              </a:r>
              <a:endParaRPr lang="en-US" altLang="ko-KR" sz="2400" dirty="0" smtClean="0"/>
            </a:p>
            <a:p>
              <a:pPr algn="r"/>
              <a:r>
                <a:rPr lang="ko-KR" altLang="en-US" sz="2400" dirty="0" smtClean="0"/>
                <a:t>다음 </a:t>
              </a:r>
              <a:r>
                <a:rPr lang="ko-KR" altLang="en-US" sz="2400" dirty="0" smtClean="0">
                  <a:latin typeface="+mj-ea"/>
                  <a:ea typeface="+mj-ea"/>
                </a:rPr>
                <a:t>좌표</a:t>
              </a:r>
              <a:r>
                <a:rPr lang="en-US" altLang="ko-KR" sz="2400" dirty="0" smtClean="0">
                  <a:latin typeface="+mj-ea"/>
                  <a:ea typeface="+mj-ea"/>
                </a:rPr>
                <a:t>, </a:t>
              </a:r>
              <a:r>
                <a:rPr lang="ko-KR" altLang="en-US" sz="2400" dirty="0" err="1" smtClean="0">
                  <a:latin typeface="+mj-ea"/>
                  <a:ea typeface="+mj-ea"/>
                </a:rPr>
                <a:t>조향각</a:t>
              </a:r>
              <a:r>
                <a:rPr lang="en-US" altLang="ko-KR" sz="2400" dirty="0" smtClean="0"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latin typeface="+mj-ea"/>
                  <a:ea typeface="+mj-ea"/>
                </a:rPr>
                <a:t>속도</a:t>
              </a:r>
              <a:r>
                <a:rPr lang="en-US" altLang="ko-KR" sz="2400" dirty="0" smtClean="0"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latin typeface="+mj-ea"/>
                  <a:ea typeface="+mj-ea"/>
                </a:rPr>
                <a:t>최단 거리</a:t>
              </a:r>
              <a:r>
                <a:rPr lang="ko-KR" altLang="en-US" sz="2400" dirty="0" smtClean="0"/>
                <a:t> 등을 계산하여</a:t>
              </a:r>
              <a:endParaRPr lang="en-US" altLang="ko-KR" sz="2400" dirty="0" smtClean="0"/>
            </a:p>
            <a:p>
              <a:pPr algn="r"/>
              <a:r>
                <a:rPr lang="ko-KR" altLang="en-US" sz="2400" dirty="0" smtClean="0"/>
                <a:t>최적의 경로를 따라 목적지에 도달합니다</a:t>
              </a:r>
              <a:r>
                <a:rPr lang="en-US" altLang="ko-KR" sz="2400" dirty="0" smtClean="0"/>
                <a:t>. </a:t>
              </a:r>
              <a:r>
                <a:rPr lang="ko-KR" altLang="en-US" sz="2400" dirty="0"/>
                <a:t>▼</a:t>
              </a:r>
              <a:endParaRPr lang="en-US" altLang="ko-KR" sz="2400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4839">
              <a:off x="8808790" y="2898760"/>
              <a:ext cx="2624560" cy="262456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226" y="2828635"/>
              <a:ext cx="1857486" cy="1853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894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프로젝트 개요</a:t>
            </a:r>
            <a:endParaRPr lang="ko-KR" altLang="en-US" sz="2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smtClean="0"/>
              <a:t>와따렌트</a:t>
            </a:r>
            <a:endParaRPr lang="ko-KR" altLang="en-US" sz="24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149697" y="1601137"/>
            <a:ext cx="3135915" cy="3989285"/>
            <a:chOff x="1149697" y="1601137"/>
            <a:chExt cx="3135915" cy="3989285"/>
          </a:xfrm>
        </p:grpSpPr>
        <p:sp>
          <p:nvSpPr>
            <p:cNvPr id="11" name="평행 사변형 10"/>
            <p:cNvSpPr/>
            <p:nvPr/>
          </p:nvSpPr>
          <p:spPr>
            <a:xfrm>
              <a:off x="2103120" y="5161280"/>
              <a:ext cx="1219200" cy="22352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flipH="1">
              <a:off x="1149697" y="1601137"/>
              <a:ext cx="3135915" cy="31359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05569" y="4944091"/>
              <a:ext cx="28241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dirty="0" smtClean="0">
                  <a:latin typeface="+mj-ea"/>
                  <a:ea typeface="+mj-ea"/>
                </a:rPr>
                <a:t>예약</a:t>
              </a:r>
              <a:endParaRPr lang="en-US" altLang="ko-KR" sz="3600" dirty="0">
                <a:latin typeface="+mj-ea"/>
                <a:ea typeface="+mj-ea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731" y="2138594"/>
              <a:ext cx="2230208" cy="2230206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608715" y="1600330"/>
            <a:ext cx="3135915" cy="3990093"/>
            <a:chOff x="4608715" y="1600330"/>
            <a:chExt cx="3135915" cy="3990093"/>
          </a:xfrm>
        </p:grpSpPr>
        <p:sp>
          <p:nvSpPr>
            <p:cNvPr id="18" name="평행 사변형 17"/>
            <p:cNvSpPr/>
            <p:nvPr/>
          </p:nvSpPr>
          <p:spPr>
            <a:xfrm>
              <a:off x="5563342" y="5155496"/>
              <a:ext cx="1219200" cy="22352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flipH="1">
              <a:off x="4608715" y="1600330"/>
              <a:ext cx="3135915" cy="313591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60858" y="4944092"/>
              <a:ext cx="28241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dirty="0" smtClean="0">
                  <a:latin typeface="+mj-ea"/>
                  <a:ea typeface="+mj-ea"/>
                </a:rPr>
                <a:t>여행</a:t>
              </a:r>
              <a:endParaRPr lang="en-US" altLang="ko-KR" sz="3600" dirty="0"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5048" y="2084585"/>
              <a:ext cx="1903248" cy="1903248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8067733" y="1600330"/>
            <a:ext cx="3135915" cy="3990092"/>
            <a:chOff x="8067733" y="1600330"/>
            <a:chExt cx="3135915" cy="3990092"/>
          </a:xfrm>
        </p:grpSpPr>
        <p:sp>
          <p:nvSpPr>
            <p:cNvPr id="19" name="평행 사변형 18"/>
            <p:cNvSpPr/>
            <p:nvPr/>
          </p:nvSpPr>
          <p:spPr>
            <a:xfrm>
              <a:off x="9040724" y="5155496"/>
              <a:ext cx="1219200" cy="22352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flipH="1">
              <a:off x="8067733" y="1600330"/>
              <a:ext cx="3135915" cy="3135918"/>
            </a:xfrm>
            <a:prstGeom prst="ellipse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216147" y="4944091"/>
              <a:ext cx="28241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dirty="0" smtClean="0">
                  <a:latin typeface="+mj-ea"/>
                  <a:ea typeface="+mj-ea"/>
                </a:rPr>
                <a:t>반납</a:t>
              </a:r>
              <a:endParaRPr lang="en-US" altLang="ko-KR" sz="3600" dirty="0">
                <a:latin typeface="+mj-ea"/>
                <a:ea typeface="+mj-ea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982" y="2037080"/>
              <a:ext cx="2140498" cy="2140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9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시나리오</a:t>
            </a:r>
            <a:endParaRPr lang="ko-KR" altLang="en-US" sz="24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/>
              <a:t>와이어프레임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39" y="717671"/>
            <a:ext cx="6033143" cy="60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0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시나리오</a:t>
            </a:r>
            <a:endParaRPr lang="ko-KR" altLang="en-US" sz="2400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359621" y="3553871"/>
            <a:ext cx="4677989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원하는 렌터카 </a:t>
            </a:r>
            <a:r>
              <a:rPr lang="ko-KR" altLang="en-US" sz="2400" dirty="0" err="1" smtClean="0"/>
              <a:t>픽업장소를</a:t>
            </a:r>
            <a:r>
              <a:rPr lang="ko-KR" altLang="en-US" sz="2400" dirty="0" smtClean="0"/>
              <a:t> 찍고</a:t>
            </a:r>
            <a:r>
              <a:rPr lang="en-US" altLang="ko-KR" sz="2400" dirty="0" smtClean="0"/>
              <a:t>,</a:t>
            </a:r>
            <a:endParaRPr lang="ko-KR" altLang="en-US" sz="24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07747" y="2964644"/>
            <a:ext cx="4887946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1. </a:t>
            </a:r>
            <a:r>
              <a:rPr lang="ko-KR" altLang="en-US" sz="3200" dirty="0" err="1" smtClean="0"/>
              <a:t>대여장소</a:t>
            </a:r>
            <a:r>
              <a:rPr lang="ko-KR" altLang="en-US" sz="3200" dirty="0" smtClean="0"/>
              <a:t> 설정 화면</a:t>
            </a:r>
            <a:endParaRPr lang="en-US" altLang="ko-KR" sz="32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991223" y="671508"/>
            <a:ext cx="1334980" cy="241981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7329281" y="723630"/>
            <a:ext cx="707371" cy="113553"/>
            <a:chOff x="5757867" y="252950"/>
            <a:chExt cx="752494" cy="113553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5757867" y="252950"/>
              <a:ext cx="561477" cy="106804"/>
            </a:xfrm>
            <a:prstGeom prst="roundRect">
              <a:avLst>
                <a:gd name="adj" fmla="val 447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396808" y="252950"/>
              <a:ext cx="113553" cy="11355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모서리가 둥근 직사각형 75"/>
          <p:cNvSpPr/>
          <p:nvPr/>
        </p:nvSpPr>
        <p:spPr>
          <a:xfrm flipH="1">
            <a:off x="10023950" y="2739632"/>
            <a:ext cx="94109" cy="490279"/>
          </a:xfrm>
          <a:prstGeom prst="roundRect">
            <a:avLst>
              <a:gd name="adj" fmla="val 44781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 flipH="1">
            <a:off x="10028958" y="1417302"/>
            <a:ext cx="94109" cy="1050958"/>
          </a:xfrm>
          <a:prstGeom prst="roundRect">
            <a:avLst>
              <a:gd name="adj" fmla="val 44781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6494747" y="396239"/>
            <a:ext cx="3545245" cy="6775029"/>
          </a:xfrm>
          <a:prstGeom prst="roundRect">
            <a:avLst>
              <a:gd name="adj" fmla="val 10738"/>
            </a:avLst>
          </a:prstGeom>
          <a:solidFill>
            <a:sysClr val="windowText" lastClr="000000">
              <a:lumMod val="85000"/>
              <a:lumOff val="15000"/>
            </a:sysClr>
          </a:solidFill>
          <a:ln w="317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6543653" y="648652"/>
            <a:ext cx="3454333" cy="6497114"/>
          </a:xfrm>
          <a:prstGeom prst="roundRect">
            <a:avLst>
              <a:gd name="adj" fmla="val 10738"/>
            </a:avLst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619633" y="528320"/>
            <a:ext cx="3315682" cy="6298083"/>
          </a:xfrm>
          <a:prstGeom prst="roundRect">
            <a:avLst>
              <a:gd name="adj" fmla="val 899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619634" y="6632448"/>
            <a:ext cx="3296212" cy="192921"/>
          </a:xfrm>
          <a:prstGeom prst="rect">
            <a:avLst/>
          </a:prstGeom>
          <a:solidFill>
            <a:srgbClr val="F1F1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6619632" y="6501478"/>
            <a:ext cx="219189" cy="192921"/>
          </a:xfrm>
          <a:prstGeom prst="rect">
            <a:avLst/>
          </a:prstGeom>
          <a:solidFill>
            <a:srgbClr val="F1F1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8498" y="658177"/>
            <a:ext cx="84772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김봉식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6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52"/>
          <p:cNvSpPr/>
          <p:nvPr/>
        </p:nvSpPr>
        <p:spPr>
          <a:xfrm>
            <a:off x="6494747" y="396239"/>
            <a:ext cx="3545245" cy="6775029"/>
          </a:xfrm>
          <a:prstGeom prst="roundRect">
            <a:avLst>
              <a:gd name="adj" fmla="val 10738"/>
            </a:avLst>
          </a:prstGeom>
          <a:solidFill>
            <a:sysClr val="windowText" lastClr="000000">
              <a:lumMod val="85000"/>
              <a:lumOff val="15000"/>
            </a:sysClr>
          </a:solidFill>
          <a:ln w="317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43653" y="648652"/>
            <a:ext cx="3454333" cy="6497114"/>
          </a:xfrm>
          <a:prstGeom prst="roundRect">
            <a:avLst>
              <a:gd name="adj" fmla="val 10738"/>
            </a:avLst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07694" y="518160"/>
            <a:ext cx="3326250" cy="6627606"/>
          </a:xfrm>
          <a:prstGeom prst="roundRect">
            <a:avLst>
              <a:gd name="adj" fmla="val 899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26" r="-98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733465" y="6892850"/>
            <a:ext cx="1267833" cy="77695"/>
          </a:xfrm>
          <a:prstGeom prst="roundRect">
            <a:avLst>
              <a:gd name="adj" fmla="val 50000"/>
            </a:avLst>
          </a:prstGeom>
          <a:solidFill>
            <a:sysClr val="window" lastClr="FFFFFF">
              <a:alpha val="9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816"/>
          <a:stretch/>
        </p:blipFill>
        <p:spPr>
          <a:xfrm>
            <a:off x="6587618" y="993532"/>
            <a:ext cx="3358918" cy="595721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6587617" y="665008"/>
            <a:ext cx="3358919" cy="6269700"/>
          </a:xfrm>
          <a:custGeom>
            <a:avLst/>
            <a:gdLst>
              <a:gd name="connsiteX0" fmla="*/ 404259 w 3328882"/>
              <a:gd name="connsiteY0" fmla="*/ 4523847 h 6269700"/>
              <a:gd name="connsiteX1" fmla="*/ 404259 w 3328882"/>
              <a:gd name="connsiteY1" fmla="*/ 5574451 h 6269700"/>
              <a:gd name="connsiteX2" fmla="*/ 2904663 w 3328882"/>
              <a:gd name="connsiteY2" fmla="*/ 5574451 h 6269700"/>
              <a:gd name="connsiteX3" fmla="*/ 2904663 w 3328882"/>
              <a:gd name="connsiteY3" fmla="*/ 4523847 h 6269700"/>
              <a:gd name="connsiteX4" fmla="*/ 0 w 3328882"/>
              <a:gd name="connsiteY4" fmla="*/ 0 h 6269700"/>
              <a:gd name="connsiteX5" fmla="*/ 3328882 w 3328882"/>
              <a:gd name="connsiteY5" fmla="*/ 0 h 6269700"/>
              <a:gd name="connsiteX6" fmla="*/ 3328882 w 3328882"/>
              <a:gd name="connsiteY6" fmla="*/ 6269700 h 6269700"/>
              <a:gd name="connsiteX7" fmla="*/ 0 w 3328882"/>
              <a:gd name="connsiteY7" fmla="*/ 6269700 h 6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882" h="6269700">
                <a:moveTo>
                  <a:pt x="404259" y="4523847"/>
                </a:moveTo>
                <a:lnTo>
                  <a:pt x="404259" y="5574451"/>
                </a:lnTo>
                <a:lnTo>
                  <a:pt x="2904663" y="5574451"/>
                </a:lnTo>
                <a:lnTo>
                  <a:pt x="2904663" y="4523847"/>
                </a:lnTo>
                <a:close/>
                <a:moveTo>
                  <a:pt x="0" y="0"/>
                </a:moveTo>
                <a:lnTo>
                  <a:pt x="3328882" y="0"/>
                </a:lnTo>
                <a:lnTo>
                  <a:pt x="3328882" y="6269700"/>
                </a:lnTo>
                <a:lnTo>
                  <a:pt x="0" y="62697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5715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6795716" y="4681840"/>
            <a:ext cx="2942720" cy="4462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날짜와 시간을 지정하면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아래에서 예약 정보를 확인할 수 있어요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시나리오</a:t>
            </a:r>
            <a:endParaRPr lang="ko-KR" altLang="en-US" sz="2400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359621" y="3553871"/>
            <a:ext cx="4677989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대여할 날짜와 시간을 설정합니다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27537" y="2964644"/>
            <a:ext cx="4887946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2. </a:t>
            </a:r>
            <a:r>
              <a:rPr lang="ko-KR" altLang="en-US" sz="3200" dirty="0" err="1"/>
              <a:t>대여일시</a:t>
            </a:r>
            <a:r>
              <a:rPr lang="ko-KR" altLang="en-US" sz="3200" dirty="0"/>
              <a:t> 예약 </a:t>
            </a:r>
            <a:r>
              <a:rPr lang="ko-KR" altLang="en-US" sz="3200" dirty="0" smtClean="0"/>
              <a:t>화면</a:t>
            </a:r>
            <a:endParaRPr lang="en-US" altLang="ko-KR" sz="3200" dirty="0" smtClean="0"/>
          </a:p>
        </p:txBody>
      </p:sp>
      <p:sp>
        <p:nvSpPr>
          <p:cNvPr id="89" name="모서리가 둥근 직사각형 88"/>
          <p:cNvSpPr/>
          <p:nvPr/>
        </p:nvSpPr>
        <p:spPr>
          <a:xfrm flipH="1">
            <a:off x="10023950" y="2739632"/>
            <a:ext cx="94109" cy="490279"/>
          </a:xfrm>
          <a:prstGeom prst="roundRect">
            <a:avLst>
              <a:gd name="adj" fmla="val 44781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 flipH="1">
            <a:off x="10028958" y="1417302"/>
            <a:ext cx="94109" cy="1050958"/>
          </a:xfrm>
          <a:prstGeom prst="roundRect">
            <a:avLst>
              <a:gd name="adj" fmla="val 44781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6494747" y="392386"/>
            <a:ext cx="3545245" cy="6775029"/>
          </a:xfrm>
          <a:prstGeom prst="roundRect">
            <a:avLst>
              <a:gd name="adj" fmla="val 10738"/>
            </a:avLst>
          </a:prstGeom>
          <a:solidFill>
            <a:sysClr val="windowText" lastClr="000000">
              <a:lumMod val="85000"/>
              <a:lumOff val="15000"/>
            </a:sysClr>
          </a:solidFill>
          <a:ln w="317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543653" y="644799"/>
            <a:ext cx="3454333" cy="6497114"/>
          </a:xfrm>
          <a:prstGeom prst="roundRect">
            <a:avLst>
              <a:gd name="adj" fmla="val 10738"/>
            </a:avLst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619633" y="533825"/>
            <a:ext cx="3296213" cy="6623328"/>
          </a:xfrm>
          <a:prstGeom prst="roundRect">
            <a:avLst>
              <a:gd name="adj" fmla="val 899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2" r="-1105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시나리오</a:t>
            </a:r>
            <a:endParaRPr lang="ko-KR" altLang="en-US" sz="2400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359621" y="3553871"/>
            <a:ext cx="4677989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픽업 장소와 가까운 곳에서</a:t>
            </a:r>
            <a:endParaRPr lang="en-US" altLang="ko-KR" sz="2400" dirty="0" smtClean="0"/>
          </a:p>
          <a:p>
            <a:r>
              <a:rPr lang="ko-KR" altLang="en-US" sz="2400" dirty="0" smtClean="0"/>
              <a:t>이용 가능한 차량을 선택하세요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27537" y="2964644"/>
            <a:ext cx="4887946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</a:t>
            </a:r>
            <a:r>
              <a:rPr lang="en-US" altLang="ko-KR" sz="3200" dirty="0" smtClean="0"/>
              <a:t>. </a:t>
            </a:r>
            <a:r>
              <a:rPr lang="ko-KR" altLang="en-US" sz="3200" dirty="0" err="1" smtClean="0"/>
              <a:t>대여차량</a:t>
            </a:r>
            <a:r>
              <a:rPr lang="ko-KR" altLang="en-US" sz="3200" dirty="0" smtClean="0"/>
              <a:t> 선택 화면</a:t>
            </a:r>
            <a:endParaRPr lang="en-US" altLang="ko-KR" sz="3200" dirty="0" smtClean="0"/>
          </a:p>
        </p:txBody>
      </p:sp>
      <p:sp>
        <p:nvSpPr>
          <p:cNvPr id="66" name="모서리가 둥근 직사각형 65"/>
          <p:cNvSpPr/>
          <p:nvPr/>
        </p:nvSpPr>
        <p:spPr>
          <a:xfrm flipH="1">
            <a:off x="10023950" y="2739632"/>
            <a:ext cx="94109" cy="490279"/>
          </a:xfrm>
          <a:prstGeom prst="roundRect">
            <a:avLst>
              <a:gd name="adj" fmla="val 44781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 flipH="1">
            <a:off x="10028958" y="1417302"/>
            <a:ext cx="94109" cy="1050958"/>
          </a:xfrm>
          <a:prstGeom prst="roundRect">
            <a:avLst>
              <a:gd name="adj" fmla="val 44781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7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시나리오</a:t>
            </a:r>
            <a:endParaRPr lang="ko-KR" altLang="en-US" sz="2400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359621" y="3553871"/>
            <a:ext cx="4677989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지도 상의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차량 위치를 확인하세요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차량이 가까워지면 알려드립니다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17377" y="2964644"/>
            <a:ext cx="4887946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4. </a:t>
            </a:r>
            <a:r>
              <a:rPr lang="ko-KR" altLang="en-US" sz="3200" dirty="0" smtClean="0"/>
              <a:t>실시간 차량 위치 확인</a:t>
            </a:r>
            <a:endParaRPr lang="en-US" altLang="ko-KR" sz="3200" dirty="0" smtClean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494747" y="392386"/>
            <a:ext cx="3545245" cy="6775029"/>
          </a:xfrm>
          <a:prstGeom prst="roundRect">
            <a:avLst>
              <a:gd name="adj" fmla="val 10738"/>
            </a:avLst>
          </a:prstGeom>
          <a:solidFill>
            <a:sysClr val="windowText" lastClr="000000">
              <a:lumMod val="85000"/>
              <a:lumOff val="15000"/>
            </a:sysClr>
          </a:solidFill>
          <a:ln w="3175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43653" y="644799"/>
            <a:ext cx="3454333" cy="6497114"/>
          </a:xfrm>
          <a:prstGeom prst="roundRect">
            <a:avLst>
              <a:gd name="adj" fmla="val 10738"/>
            </a:avLst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19633" y="503345"/>
            <a:ext cx="3296213" cy="6444000"/>
          </a:xfrm>
          <a:prstGeom prst="roundRect">
            <a:avLst>
              <a:gd name="adj" fmla="val 899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flipH="1">
            <a:off x="10023950" y="2739632"/>
            <a:ext cx="94109" cy="490279"/>
          </a:xfrm>
          <a:prstGeom prst="roundRect">
            <a:avLst>
              <a:gd name="adj" fmla="val 44781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flipH="1">
            <a:off x="10028958" y="1417302"/>
            <a:ext cx="94109" cy="1050958"/>
          </a:xfrm>
          <a:prstGeom prst="roundRect">
            <a:avLst>
              <a:gd name="adj" fmla="val 44781"/>
            </a:avLst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266" y="6614253"/>
            <a:ext cx="3290400" cy="333092"/>
          </a:xfrm>
          <a:prstGeom prst="rect">
            <a:avLst/>
          </a:prstGeom>
          <a:solidFill>
            <a:srgbClr val="FCFA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8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기술 소개</a:t>
            </a:r>
            <a:endParaRPr lang="ko-KR" altLang="en-US" sz="2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/>
              <a:t>자율주행</a:t>
            </a:r>
            <a:endParaRPr lang="ko-KR" altLang="en-US" sz="24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608715" y="1600330"/>
            <a:ext cx="3135915" cy="3990093"/>
            <a:chOff x="4608715" y="1600330"/>
            <a:chExt cx="3135915" cy="3990093"/>
          </a:xfrm>
        </p:grpSpPr>
        <p:grpSp>
          <p:nvGrpSpPr>
            <p:cNvPr id="13" name="그룹 12"/>
            <p:cNvGrpSpPr/>
            <p:nvPr/>
          </p:nvGrpSpPr>
          <p:grpSpPr>
            <a:xfrm>
              <a:off x="4608715" y="1600330"/>
              <a:ext cx="3135915" cy="3990093"/>
              <a:chOff x="4608715" y="1600330"/>
              <a:chExt cx="3135915" cy="3990093"/>
            </a:xfrm>
          </p:grpSpPr>
          <p:sp>
            <p:nvSpPr>
              <p:cNvPr id="18" name="평행 사변형 17"/>
              <p:cNvSpPr/>
              <p:nvPr/>
            </p:nvSpPr>
            <p:spPr>
              <a:xfrm>
                <a:off x="5563342" y="5155496"/>
                <a:ext cx="1219200" cy="223520"/>
              </a:xfrm>
              <a:prstGeom prst="parallelogram">
                <a:avLst/>
              </a:prstGeom>
              <a:solidFill>
                <a:schemeClr val="accent6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4608715" y="1600330"/>
                <a:ext cx="3135915" cy="3990093"/>
                <a:chOff x="4659515" y="1600330"/>
                <a:chExt cx="3135915" cy="3990093"/>
              </a:xfrm>
            </p:grpSpPr>
            <p:sp>
              <p:nvSpPr>
                <p:cNvPr id="16" name="타원 15"/>
                <p:cNvSpPr/>
                <p:nvPr/>
              </p:nvSpPr>
              <p:spPr>
                <a:xfrm flipH="1">
                  <a:off x="4659515" y="1600330"/>
                  <a:ext cx="3135915" cy="3135918"/>
                </a:xfrm>
                <a:prstGeom prst="ellipse">
                  <a:avLst/>
                </a:prstGeom>
                <a:solidFill>
                  <a:srgbClr val="3A6E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4811658" y="4944092"/>
                  <a:ext cx="2824169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600" dirty="0" smtClean="0">
                      <a:latin typeface="+mj-ea"/>
                      <a:ea typeface="+mj-ea"/>
                    </a:rPr>
                    <a:t>판단</a:t>
                  </a:r>
                  <a:endParaRPr lang="en-US" altLang="ko-KR" sz="3600" dirty="0">
                    <a:latin typeface="+mj-ea"/>
                    <a:ea typeface="+mj-ea"/>
                  </a:endParaRPr>
                </a:p>
              </p:txBody>
            </p:sp>
          </p:grpSp>
        </p:grpSp>
        <p:pic>
          <p:nvPicPr>
            <p:cNvPr id="22" name="그래픽 15" descr="인공 지능 단색으로 채워진">
              <a:extLst>
                <a:ext uri="{FF2B5EF4-FFF2-40B4-BE49-F238E27FC236}">
                  <a16:creationId xmlns:a16="http://schemas.microsoft.com/office/drawing/2014/main" id="{9DB1B0BD-1A48-495C-8BF3-1D40BC3BD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9321" y="2170936"/>
              <a:ext cx="2069878" cy="2069878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8067733" y="1600330"/>
            <a:ext cx="3135915" cy="3990092"/>
            <a:chOff x="8067733" y="1600330"/>
            <a:chExt cx="3135915" cy="3990092"/>
          </a:xfrm>
        </p:grpSpPr>
        <p:grpSp>
          <p:nvGrpSpPr>
            <p:cNvPr id="14" name="그룹 13"/>
            <p:cNvGrpSpPr/>
            <p:nvPr/>
          </p:nvGrpSpPr>
          <p:grpSpPr>
            <a:xfrm>
              <a:off x="8067733" y="1600330"/>
              <a:ext cx="3135915" cy="3990092"/>
              <a:chOff x="8067733" y="1600330"/>
              <a:chExt cx="3135915" cy="3990092"/>
            </a:xfrm>
          </p:grpSpPr>
          <p:sp>
            <p:nvSpPr>
              <p:cNvPr id="19" name="평행 사변형 18"/>
              <p:cNvSpPr/>
              <p:nvPr/>
            </p:nvSpPr>
            <p:spPr>
              <a:xfrm>
                <a:off x="9040724" y="5155496"/>
                <a:ext cx="1219200" cy="223520"/>
              </a:xfrm>
              <a:prstGeom prst="parallelogram">
                <a:avLst/>
              </a:prstGeom>
              <a:solidFill>
                <a:schemeClr val="accent6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8067733" y="1600330"/>
                <a:ext cx="3135915" cy="3990092"/>
                <a:chOff x="8118533" y="1600330"/>
                <a:chExt cx="3135915" cy="3990092"/>
              </a:xfrm>
            </p:grpSpPr>
            <p:sp>
              <p:nvSpPr>
                <p:cNvPr id="21" name="타원 20"/>
                <p:cNvSpPr/>
                <p:nvPr/>
              </p:nvSpPr>
              <p:spPr>
                <a:xfrm flipH="1">
                  <a:off x="8118533" y="1600330"/>
                  <a:ext cx="3135915" cy="3135918"/>
                </a:xfrm>
                <a:prstGeom prst="ellipse">
                  <a:avLst/>
                </a:prstGeom>
                <a:solidFill>
                  <a:srgbClr val="509A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8266947" y="4944091"/>
                  <a:ext cx="2824169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600" dirty="0" smtClean="0">
                      <a:latin typeface="+mj-ea"/>
                      <a:ea typeface="+mj-ea"/>
                    </a:rPr>
                    <a:t>제어</a:t>
                  </a:r>
                  <a:endParaRPr lang="en-US" altLang="ko-KR" sz="3600" dirty="0">
                    <a:latin typeface="+mj-ea"/>
                    <a:ea typeface="+mj-ea"/>
                  </a:endParaRPr>
                </a:p>
              </p:txBody>
            </p:sp>
          </p:grp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619" y="2211576"/>
              <a:ext cx="1886745" cy="1886745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1149697" y="1601137"/>
            <a:ext cx="3135915" cy="3989285"/>
            <a:chOff x="1149697" y="1601137"/>
            <a:chExt cx="3135915" cy="3989285"/>
          </a:xfrm>
        </p:grpSpPr>
        <p:grpSp>
          <p:nvGrpSpPr>
            <p:cNvPr id="12" name="그룹 11"/>
            <p:cNvGrpSpPr/>
            <p:nvPr/>
          </p:nvGrpSpPr>
          <p:grpSpPr>
            <a:xfrm>
              <a:off x="1149697" y="1601137"/>
              <a:ext cx="3135915" cy="3989285"/>
              <a:chOff x="1149697" y="1601137"/>
              <a:chExt cx="3135915" cy="3989285"/>
            </a:xfrm>
          </p:grpSpPr>
          <p:sp>
            <p:nvSpPr>
              <p:cNvPr id="11" name="평행 사변형 10"/>
              <p:cNvSpPr/>
              <p:nvPr/>
            </p:nvSpPr>
            <p:spPr>
              <a:xfrm>
                <a:off x="2103120" y="5161280"/>
                <a:ext cx="1219200" cy="223520"/>
              </a:xfrm>
              <a:prstGeom prst="parallelogram">
                <a:avLst/>
              </a:prstGeom>
              <a:solidFill>
                <a:schemeClr val="accent6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1149697" y="1601137"/>
                <a:ext cx="3135915" cy="3989285"/>
                <a:chOff x="1200497" y="1601137"/>
                <a:chExt cx="3135915" cy="3989285"/>
              </a:xfrm>
            </p:grpSpPr>
            <p:sp>
              <p:nvSpPr>
                <p:cNvPr id="28" name="타원 27"/>
                <p:cNvSpPr/>
                <p:nvPr/>
              </p:nvSpPr>
              <p:spPr>
                <a:xfrm flipH="1">
                  <a:off x="1200497" y="1601137"/>
                  <a:ext cx="3135915" cy="3135918"/>
                </a:xfrm>
                <a:prstGeom prst="ellipse">
                  <a:avLst/>
                </a:prstGeom>
                <a:solidFill>
                  <a:srgbClr val="97C9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1356369" y="4944091"/>
                  <a:ext cx="2824169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600" dirty="0" smtClean="0">
                      <a:latin typeface="+mj-ea"/>
                      <a:ea typeface="+mj-ea"/>
                    </a:rPr>
                    <a:t>인지</a:t>
                  </a:r>
                  <a:endParaRPr lang="en-US" altLang="ko-KR" sz="3600" dirty="0">
                    <a:latin typeface="+mj-ea"/>
                    <a:ea typeface="+mj-ea"/>
                  </a:endParaRPr>
                </a:p>
              </p:txBody>
            </p:sp>
          </p:grp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157" y="2015531"/>
              <a:ext cx="2072883" cy="2072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기술 소개</a:t>
            </a:r>
            <a:endParaRPr lang="ko-KR" altLang="en-US" sz="2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/>
              <a:t>자율주행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410" t="8222" r="3631" b="3851"/>
          <a:stretch/>
        </p:blipFill>
        <p:spPr>
          <a:xfrm>
            <a:off x="1066799" y="809111"/>
            <a:ext cx="10377144" cy="56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/>
              <a:t>자율주행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기술 소개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758850" y="812266"/>
            <a:ext cx="8756750" cy="5703854"/>
            <a:chOff x="3577296" y="949124"/>
            <a:chExt cx="7381531" cy="50870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7296" y="949124"/>
              <a:ext cx="7381531" cy="508709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01533" y="2000750"/>
              <a:ext cx="1503680" cy="243840"/>
            </a:xfrm>
            <a:prstGeom prst="rect">
              <a:avLst/>
            </a:prstGeom>
            <a:solidFill>
              <a:srgbClr val="4F82B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893046" y="1981528"/>
              <a:ext cx="1381614" cy="31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VM: Ubuntu</a:t>
              </a:r>
              <a:endParaRPr lang="ko-KR" altLang="en-US" sz="17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50737" y="2000750"/>
              <a:ext cx="1371418" cy="243840"/>
            </a:xfrm>
            <a:prstGeom prst="rect">
              <a:avLst/>
            </a:prstGeom>
            <a:solidFill>
              <a:srgbClr val="4F82B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8285875" y="1981528"/>
              <a:ext cx="1297050" cy="31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Windows</a:t>
              </a:r>
              <a:endParaRPr lang="ko-KR" altLang="en-US" sz="17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560718" y="1005682"/>
              <a:ext cx="1371418" cy="328394"/>
            </a:xfrm>
            <a:prstGeom prst="rect">
              <a:avLst/>
            </a:prstGeom>
            <a:solidFill>
              <a:srgbClr val="4F82B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6619537" y="1038766"/>
              <a:ext cx="1297050" cy="333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Windows</a:t>
              </a:r>
              <a:endParaRPr lang="ko-KR" altLang="en-US" sz="20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635086" y="2106490"/>
              <a:ext cx="1371418" cy="296349"/>
            </a:xfrm>
            <a:prstGeom prst="rect">
              <a:avLst/>
            </a:prstGeom>
            <a:solidFill>
              <a:srgbClr val="E97E3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6524916" y="2102191"/>
              <a:ext cx="1510702" cy="31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ROS Bridge</a:t>
              </a:r>
              <a:endParaRPr lang="ko-KR" altLang="en-US" sz="17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5639" y="2561122"/>
              <a:ext cx="1371418" cy="200055"/>
            </a:xfrm>
            <a:prstGeom prst="rect">
              <a:avLst/>
            </a:prstGeom>
            <a:solidFill>
              <a:srgbClr val="4F82B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6630954" y="2499073"/>
              <a:ext cx="1297050" cy="31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Network</a:t>
              </a:r>
              <a:endParaRPr lang="ko-KR" altLang="en-US" sz="17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447414" y="2423941"/>
              <a:ext cx="1371418" cy="290238"/>
            </a:xfrm>
            <a:prstGeom prst="rect">
              <a:avLst/>
            </a:prstGeom>
            <a:solidFill>
              <a:srgbClr val="CAE7E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8409398" y="2421461"/>
              <a:ext cx="1297050" cy="333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Simulator</a:t>
              </a:r>
              <a:endParaRPr lang="ko-KR" altLang="en-US" sz="2000" dirty="0"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037057" y="3075409"/>
              <a:ext cx="2041736" cy="337633"/>
            </a:xfrm>
            <a:prstGeom prst="rect">
              <a:avLst/>
            </a:prstGeom>
            <a:solidFill>
              <a:srgbClr val="4CABC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7863213" y="3064262"/>
              <a:ext cx="238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Vehicle Control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037057" y="3771762"/>
              <a:ext cx="2041736" cy="337633"/>
            </a:xfrm>
            <a:prstGeom prst="rect">
              <a:avLst/>
            </a:prstGeom>
            <a:solidFill>
              <a:srgbClr val="4CABC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7863212" y="3759091"/>
              <a:ext cx="238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Sensor Setting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2811" y="3062628"/>
              <a:ext cx="2041736" cy="337633"/>
            </a:xfrm>
            <a:prstGeom prst="rect">
              <a:avLst/>
            </a:prstGeom>
            <a:solidFill>
              <a:srgbClr val="8165A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638144" y="3045428"/>
              <a:ext cx="2025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Publish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62985" y="3753402"/>
              <a:ext cx="2041736" cy="337633"/>
            </a:xfrm>
            <a:prstGeom prst="rect">
              <a:avLst/>
            </a:prstGeom>
            <a:solidFill>
              <a:srgbClr val="8165A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643550" y="3735839"/>
              <a:ext cx="2025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Subscribe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642953" y="4432141"/>
              <a:ext cx="2041736" cy="337633"/>
            </a:xfrm>
            <a:prstGeom prst="rect">
              <a:avLst/>
            </a:prstGeom>
            <a:solidFill>
              <a:srgbClr val="8165A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643990" y="4397159"/>
              <a:ext cx="2025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Launch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44447" y="5121759"/>
              <a:ext cx="2041736" cy="337633"/>
            </a:xfrm>
            <a:prstGeom prst="rect">
              <a:avLst/>
            </a:prstGeom>
            <a:solidFill>
              <a:srgbClr val="8165A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651159" y="5088706"/>
              <a:ext cx="2025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Service Call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26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583973" y="810379"/>
            <a:ext cx="5162317" cy="1014447"/>
            <a:chOff x="2505125" y="753151"/>
            <a:chExt cx="5162317" cy="1014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C676B5-F97F-4BE7-9C9E-BE72CFB5F197}"/>
                </a:ext>
              </a:extLst>
            </p:cNvPr>
            <p:cNvSpPr txBox="1"/>
            <p:nvPr/>
          </p:nvSpPr>
          <p:spPr>
            <a:xfrm>
              <a:off x="2578308" y="844268"/>
              <a:ext cx="50891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5400" dirty="0" smtClean="0">
                  <a:latin typeface="+mj-ea"/>
                  <a:ea typeface="+mj-ea"/>
                </a:rPr>
                <a:t>Contents</a:t>
              </a:r>
              <a:endParaRPr lang="ko-KR" altLang="en-US" sz="5400" dirty="0"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C676B5-F97F-4BE7-9C9E-BE72CFB5F197}"/>
                </a:ext>
              </a:extLst>
            </p:cNvPr>
            <p:cNvSpPr txBox="1"/>
            <p:nvPr/>
          </p:nvSpPr>
          <p:spPr>
            <a:xfrm>
              <a:off x="2505125" y="753151"/>
              <a:ext cx="50891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5400" dirty="0" smtClean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Contents</a:t>
              </a:r>
              <a:endPara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65953" y="2083742"/>
            <a:ext cx="3912416" cy="3981441"/>
            <a:chOff x="5875738" y="2260913"/>
            <a:chExt cx="3912416" cy="3981441"/>
          </a:xfrm>
        </p:grpSpPr>
        <p:sp>
          <p:nvSpPr>
            <p:cNvPr id="9" name="TextBox 7"/>
            <p:cNvSpPr txBox="1"/>
            <p:nvPr/>
          </p:nvSpPr>
          <p:spPr>
            <a:xfrm>
              <a:off x="7216362" y="2272036"/>
              <a:ext cx="2571792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 err="1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기획배경</a:t>
              </a: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 smtClean="0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프로젝트</a:t>
              </a: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 smtClean="0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라이브 시연</a:t>
              </a: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 smtClean="0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발전방향</a:t>
              </a:r>
              <a:endParaRPr kumimoji="0" lang="ko-KR" altLang="en-US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 dirty="0">
                <a:solidFill>
                  <a:schemeClr val="bg1"/>
                </a:solidFill>
                <a:latin typeface="G마켓 산스 TTF Medium"/>
                <a:ea typeface="G마켓 산스 TTF Medium"/>
                <a:cs typeface="G마켓 산스 TTF Medium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>
                  <a:solidFill>
                    <a:schemeClr val="bg1"/>
                  </a:solidFill>
                  <a:latin typeface="G마켓 산스 TTF Medium"/>
                  <a:ea typeface="G마켓 산스 TTF Medium"/>
                  <a:cs typeface="G마켓 산스 TTF Medium"/>
                </a:rPr>
                <a:t>마치며</a:t>
              </a: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5875738" y="2260913"/>
              <a:ext cx="1066800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01</a:t>
              </a: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chemeClr val="bg1"/>
                </a:solidFill>
                <a:latin typeface="G마켓 산스 TTF Bold"/>
                <a:ea typeface="G마켓 산스 TTF Bold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02</a:t>
              </a: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chemeClr val="bg1"/>
                </a:solidFill>
                <a:latin typeface="G마켓 산스 TTF Bold"/>
                <a:ea typeface="G마켓 산스 TTF Bold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03</a:t>
              </a: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chemeClr val="bg1"/>
                </a:solidFill>
                <a:latin typeface="G마켓 산스 TTF Bold"/>
                <a:ea typeface="G마켓 산스 TTF Bold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04</a:t>
              </a: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chemeClr val="bg1"/>
                </a:solidFill>
                <a:latin typeface="G마켓 산스 TTF Bold"/>
                <a:ea typeface="G마켓 산스 TTF Bold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1200" cap="none" spc="0" normalizeH="0" baseline="0">
                  <a:solidFill>
                    <a:schemeClr val="bg1"/>
                  </a:solidFill>
                  <a:latin typeface="G마켓 산스 TTF Bold"/>
                  <a:ea typeface="G마켓 산스 TTF Bold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35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/>
              <a:t>자율주행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기술 소개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758850" y="812266"/>
            <a:ext cx="8756750" cy="5703854"/>
            <a:chOff x="3577296" y="949124"/>
            <a:chExt cx="7381531" cy="50870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7296" y="949124"/>
              <a:ext cx="7381531" cy="508709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01533" y="2000750"/>
              <a:ext cx="1503680" cy="243840"/>
            </a:xfrm>
            <a:prstGeom prst="rect">
              <a:avLst/>
            </a:prstGeom>
            <a:solidFill>
              <a:srgbClr val="4F82B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893046" y="1990590"/>
              <a:ext cx="1381614" cy="28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VM: Ubuntu</a:t>
              </a:r>
              <a:endParaRPr lang="ko-KR" altLang="en-US" sz="16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50737" y="2000750"/>
              <a:ext cx="1371418" cy="243840"/>
            </a:xfrm>
            <a:prstGeom prst="rect">
              <a:avLst/>
            </a:prstGeom>
            <a:solidFill>
              <a:srgbClr val="4F82B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8285875" y="1990590"/>
              <a:ext cx="1297050" cy="28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Windows</a:t>
              </a:r>
              <a:endParaRPr lang="ko-KR" altLang="en-US" sz="16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560718" y="1005682"/>
              <a:ext cx="1371418" cy="328394"/>
            </a:xfrm>
            <a:prstGeom prst="rect">
              <a:avLst/>
            </a:prstGeom>
            <a:solidFill>
              <a:srgbClr val="4F82B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6619537" y="1056889"/>
              <a:ext cx="1297050" cy="333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Windows</a:t>
              </a:r>
              <a:endParaRPr lang="ko-KR" altLang="en-US" sz="20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635086" y="2106490"/>
              <a:ext cx="1371418" cy="296349"/>
            </a:xfrm>
            <a:prstGeom prst="rect">
              <a:avLst/>
            </a:prstGeom>
            <a:solidFill>
              <a:srgbClr val="E97E3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6524916" y="2084069"/>
              <a:ext cx="1510702" cy="28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ROS Bridge</a:t>
              </a:r>
              <a:endParaRPr lang="ko-KR" altLang="en-US" sz="16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5639" y="2561122"/>
              <a:ext cx="1371418" cy="200055"/>
            </a:xfrm>
            <a:prstGeom prst="rect">
              <a:avLst/>
            </a:prstGeom>
            <a:solidFill>
              <a:srgbClr val="4F82B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6630954" y="2508134"/>
              <a:ext cx="1297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Network</a:t>
              </a:r>
              <a:endParaRPr lang="ko-KR" altLang="en-US" sz="1600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447414" y="2423941"/>
              <a:ext cx="1371418" cy="290238"/>
            </a:xfrm>
            <a:prstGeom prst="rect">
              <a:avLst/>
            </a:prstGeom>
            <a:solidFill>
              <a:srgbClr val="CAE7E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8409398" y="2421461"/>
              <a:ext cx="1297050" cy="333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Simulator</a:t>
              </a:r>
              <a:endParaRPr lang="ko-KR" altLang="en-US" sz="2000" dirty="0"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037057" y="3075409"/>
              <a:ext cx="2041736" cy="337633"/>
            </a:xfrm>
            <a:prstGeom prst="rect">
              <a:avLst/>
            </a:prstGeom>
            <a:solidFill>
              <a:srgbClr val="4CABC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7863213" y="3064262"/>
              <a:ext cx="238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Vehicle Control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037057" y="3771762"/>
              <a:ext cx="2041736" cy="337633"/>
            </a:xfrm>
            <a:prstGeom prst="rect">
              <a:avLst/>
            </a:prstGeom>
            <a:solidFill>
              <a:srgbClr val="4CABC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7863212" y="3759091"/>
              <a:ext cx="238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Sensor Setting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2811" y="3062628"/>
              <a:ext cx="2041736" cy="337633"/>
            </a:xfrm>
            <a:prstGeom prst="rect">
              <a:avLst/>
            </a:prstGeom>
            <a:solidFill>
              <a:srgbClr val="8165A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638144" y="3045428"/>
              <a:ext cx="2025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Publish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62985" y="3753402"/>
              <a:ext cx="2041736" cy="337633"/>
            </a:xfrm>
            <a:prstGeom prst="rect">
              <a:avLst/>
            </a:prstGeom>
            <a:solidFill>
              <a:srgbClr val="8165A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643550" y="3735839"/>
              <a:ext cx="2025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Subscribe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642953" y="4432141"/>
              <a:ext cx="2041736" cy="337633"/>
            </a:xfrm>
            <a:prstGeom prst="rect">
              <a:avLst/>
            </a:prstGeom>
            <a:solidFill>
              <a:srgbClr val="8165A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643990" y="4397159"/>
              <a:ext cx="2025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Launch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44447" y="5121759"/>
              <a:ext cx="2041736" cy="337633"/>
            </a:xfrm>
            <a:prstGeom prst="rect">
              <a:avLst/>
            </a:prstGeom>
            <a:solidFill>
              <a:srgbClr val="8165A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95B90A-A929-433D-84B5-ACF5769A7E2E}"/>
                </a:ext>
              </a:extLst>
            </p:cNvPr>
            <p:cNvSpPr txBox="1"/>
            <p:nvPr/>
          </p:nvSpPr>
          <p:spPr>
            <a:xfrm>
              <a:off x="4651159" y="5088706"/>
              <a:ext cx="2025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Service Call</a:t>
              </a:r>
              <a:endParaRPr lang="ko-KR" altLang="en-US" dirty="0">
                <a:solidFill>
                  <a:schemeClr val="bg1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</p:grpSp>
      <p:sp>
        <p:nvSpPr>
          <p:cNvPr id="33" name="직사각형 8"/>
          <p:cNvSpPr/>
          <p:nvPr/>
        </p:nvSpPr>
        <p:spPr>
          <a:xfrm>
            <a:off x="5182" y="851338"/>
            <a:ext cx="12192000" cy="5664781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6375931" y="921034"/>
            <a:ext cx="5432717" cy="5282262"/>
            <a:chOff x="6375931" y="921034"/>
            <a:chExt cx="5432717" cy="5282262"/>
          </a:xfrm>
        </p:grpSpPr>
        <p:grpSp>
          <p:nvGrpSpPr>
            <p:cNvPr id="51" name="그룹 50"/>
            <p:cNvGrpSpPr/>
            <p:nvPr/>
          </p:nvGrpSpPr>
          <p:grpSpPr>
            <a:xfrm>
              <a:off x="6948518" y="4432534"/>
              <a:ext cx="4860130" cy="1770762"/>
              <a:chOff x="6948518" y="4432534"/>
              <a:chExt cx="4860130" cy="1770762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6948518" y="5059360"/>
                <a:ext cx="244308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Steering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6954233" y="4432534"/>
                <a:ext cx="48544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Global/Local Path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6951423" y="5680076"/>
                <a:ext cx="28241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Velocity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5115" r="17015" b="2401"/>
            <a:stretch/>
          </p:blipFill>
          <p:spPr>
            <a:xfrm>
              <a:off x="6375931" y="921034"/>
              <a:ext cx="5081675" cy="2995756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951223" y="936595"/>
            <a:ext cx="6659200" cy="5511055"/>
            <a:chOff x="951223" y="936595"/>
            <a:chExt cx="6659200" cy="55110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r="7774"/>
            <a:stretch/>
          </p:blipFill>
          <p:spPr>
            <a:xfrm>
              <a:off x="951223" y="936595"/>
              <a:ext cx="4886296" cy="2980195"/>
            </a:xfrm>
            <a:prstGeom prst="rect">
              <a:avLst/>
            </a:prstGeom>
          </p:spPr>
        </p:pic>
        <p:grpSp>
          <p:nvGrpSpPr>
            <p:cNvPr id="41" name="그룹 40"/>
            <p:cNvGrpSpPr/>
            <p:nvPr/>
          </p:nvGrpSpPr>
          <p:grpSpPr>
            <a:xfrm>
              <a:off x="1310575" y="4208266"/>
              <a:ext cx="6299848" cy="2239384"/>
              <a:chOff x="1310575" y="4208266"/>
              <a:chExt cx="6299848" cy="2239384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313801" y="4208266"/>
                <a:ext cx="48975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Node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320800" y="4774975"/>
                <a:ext cx="48905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Link</a:t>
                </a:r>
                <a:r>
                  <a:rPr lang="ko-KR" altLang="en-US" sz="2800" dirty="0" smtClean="0">
                    <a:latin typeface="+mj-ea"/>
                    <a:ea typeface="+mj-ea"/>
                  </a:rPr>
                  <a:t> 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310575" y="5354199"/>
                <a:ext cx="48905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GPS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313258" y="5916131"/>
                <a:ext cx="48905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IMU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712922" y="4219020"/>
                <a:ext cx="48975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- </a:t>
                </a:r>
                <a:r>
                  <a:rPr lang="ko-KR" altLang="en-US" sz="2800" dirty="0" smtClean="0">
                    <a:latin typeface="+mj-ea"/>
                    <a:ea typeface="+mj-ea"/>
                  </a:rPr>
                  <a:t>도로 점 정보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712921" y="4787490"/>
                <a:ext cx="48975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- </a:t>
                </a:r>
                <a:r>
                  <a:rPr lang="ko-KR" altLang="en-US" sz="2800" dirty="0" smtClean="0">
                    <a:latin typeface="+mj-ea"/>
                    <a:ea typeface="+mj-ea"/>
                  </a:rPr>
                  <a:t>도로 선 정보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712920" y="5355960"/>
                <a:ext cx="48975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- </a:t>
                </a:r>
                <a:r>
                  <a:rPr lang="ko-KR" altLang="en-US" sz="2800" dirty="0" smtClean="0">
                    <a:latin typeface="+mj-ea"/>
                    <a:ea typeface="+mj-ea"/>
                  </a:rPr>
                  <a:t>차량 위치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2712919" y="5924430"/>
                <a:ext cx="48975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 smtClean="0">
                    <a:latin typeface="+mj-ea"/>
                    <a:ea typeface="+mj-ea"/>
                  </a:rPr>
                  <a:t>- </a:t>
                </a:r>
                <a:r>
                  <a:rPr lang="ko-KR" altLang="en-US" sz="2800" dirty="0" smtClean="0">
                    <a:latin typeface="+mj-ea"/>
                    <a:ea typeface="+mj-ea"/>
                  </a:rPr>
                  <a:t>차량 자세</a:t>
                </a:r>
                <a:endParaRPr lang="en-US" altLang="ko-KR" sz="2800"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20" y="4620221"/>
            <a:ext cx="1259447" cy="12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4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/>
              <a:t>시스템 </a:t>
            </a:r>
            <a:r>
              <a:rPr lang="ko-KR" altLang="en-US" sz="2400" dirty="0" err="1" smtClean="0"/>
              <a:t>아키텍쳐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기술 소개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2624" r="1369" b="1636"/>
          <a:stretch/>
        </p:blipFill>
        <p:spPr>
          <a:xfrm>
            <a:off x="1180662" y="766950"/>
            <a:ext cx="9830676" cy="57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873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9"/>
          <p:cNvSpPr txBox="1"/>
          <p:nvPr/>
        </p:nvSpPr>
        <p:spPr>
          <a:xfrm>
            <a:off x="496455" y="2774034"/>
            <a:ext cx="1094509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0000" dirty="0" smtClean="0">
                <a:latin typeface="G마켓 산스 TTF Bold"/>
                <a:ea typeface="G마켓 산스 TTF Bold"/>
              </a:rPr>
              <a:t>* </a:t>
            </a:r>
            <a:r>
              <a:rPr lang="ko-KR" altLang="en-US" sz="10000" dirty="0" err="1" smtClean="0">
                <a:latin typeface="G마켓 산스 TTF Bold"/>
                <a:ea typeface="G마켓 산스 TTF Bold"/>
              </a:rPr>
              <a:t>시연영상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344055" y="2621634"/>
            <a:ext cx="1094509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000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* </a:t>
            </a:r>
            <a:r>
              <a:rPr lang="ko-KR" altLang="en-US" sz="10000" dirty="0" err="1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시연영상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308528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/>
              <a:t>신호등 </a:t>
            </a:r>
            <a:r>
              <a:rPr lang="en-US" altLang="ko-KR" sz="2400" dirty="0" smtClean="0"/>
              <a:t>&amp; ACC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시연 영상</a:t>
            </a:r>
            <a:endParaRPr lang="ko-KR" altLang="en-US" sz="24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38469" y="5851498"/>
            <a:ext cx="5616258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 smtClean="0"/>
              <a:t>신호등 인지</a:t>
            </a:r>
            <a:endParaRPr lang="ko-KR" altLang="en-US" sz="24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174799" y="5851498"/>
            <a:ext cx="5616258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ACC</a:t>
            </a:r>
            <a:endParaRPr lang="ko-KR" altLang="en-US" sz="2400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9416951" y="5960440"/>
            <a:ext cx="2381841" cy="27882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smtClean="0">
                <a:latin typeface="+mn-lt"/>
              </a:rPr>
              <a:t>* Adaptive Cruise Control</a:t>
            </a:r>
            <a:endParaRPr lang="ko-KR" altLang="en-US" sz="1000" dirty="0">
              <a:latin typeface="+mn-lt"/>
            </a:endParaRPr>
          </a:p>
        </p:txBody>
      </p:sp>
      <p:pic>
        <p:nvPicPr>
          <p:cNvPr id="3" name="미디어1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179" y="1224928"/>
            <a:ext cx="5638261" cy="4439899"/>
          </a:xfrm>
          <a:prstGeom prst="rect">
            <a:avLst/>
          </a:prstGeom>
        </p:spPr>
      </p:pic>
      <p:pic>
        <p:nvPicPr>
          <p:cNvPr id="8" name="미디어2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6544" y="1224928"/>
            <a:ext cx="5632248" cy="44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미디어3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4518" r="14163"/>
          <a:stretch/>
        </p:blipFill>
        <p:spPr>
          <a:xfrm>
            <a:off x="425453" y="1220193"/>
            <a:ext cx="5629274" cy="4439899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/>
              <a:t>보행자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장애물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시연 영상</a:t>
            </a:r>
            <a:endParaRPr lang="ko-KR" altLang="en-US" sz="24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38469" y="5851498"/>
            <a:ext cx="5616258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 smtClean="0"/>
              <a:t>보행자 인지</a:t>
            </a:r>
            <a:endParaRPr lang="ko-KR" altLang="en-US" sz="24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74799" y="5851498"/>
            <a:ext cx="5616258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 smtClean="0"/>
              <a:t>장애물 회피</a:t>
            </a:r>
            <a:endParaRPr lang="ko-KR" altLang="en-US" sz="2400" dirty="0"/>
          </a:p>
        </p:txBody>
      </p:sp>
      <p:pic>
        <p:nvPicPr>
          <p:cNvPr id="9" name="미디어4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4394" r="14288"/>
          <a:stretch/>
        </p:blipFill>
        <p:spPr>
          <a:xfrm>
            <a:off x="6161782" y="1220192"/>
            <a:ext cx="5629275" cy="443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/>
              <a:t>차선 변경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02 </a:t>
            </a:r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시연 영상</a:t>
            </a:r>
            <a:endParaRPr lang="ko-KR" altLang="en-US" sz="24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38469" y="5851498"/>
            <a:ext cx="5616258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Lane </a:t>
            </a:r>
            <a:r>
              <a:rPr lang="en-US" altLang="ko-KR" sz="2400" dirty="0"/>
              <a:t>C</a:t>
            </a:r>
            <a:r>
              <a:rPr lang="en-US" altLang="ko-KR" sz="2400" dirty="0" smtClean="0"/>
              <a:t>hange ver.1</a:t>
            </a:r>
            <a:endParaRPr lang="ko-KR" altLang="en-US" sz="24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174799" y="5851498"/>
            <a:ext cx="5616258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/>
              <a:t>Lane </a:t>
            </a:r>
            <a:r>
              <a:rPr lang="en-US" altLang="ko-KR" sz="2400" dirty="0"/>
              <a:t>C</a:t>
            </a:r>
            <a:r>
              <a:rPr lang="en-US" altLang="ko-KR" sz="2400" dirty="0" smtClean="0"/>
              <a:t>hange ver.3</a:t>
            </a:r>
            <a:endParaRPr lang="ko-KR" altLang="en-US" sz="2400" dirty="0"/>
          </a:p>
        </p:txBody>
      </p:sp>
      <p:pic>
        <p:nvPicPr>
          <p:cNvPr id="3" name="미디어5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469" y="1237679"/>
            <a:ext cx="5616258" cy="4406828"/>
          </a:xfrm>
          <a:prstGeom prst="rect">
            <a:avLst/>
          </a:prstGeom>
        </p:spPr>
      </p:pic>
      <p:pic>
        <p:nvPicPr>
          <p:cNvPr id="9" name="미디어6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4799" y="1237680"/>
            <a:ext cx="5616258" cy="440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873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/>
          <p:cNvSpPr txBox="1"/>
          <p:nvPr/>
        </p:nvSpPr>
        <p:spPr>
          <a:xfrm>
            <a:off x="152400" y="27740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smtClean="0">
                <a:latin typeface="G마켓 산스 TTF Bold"/>
                <a:ea typeface="G마켓 산스 TTF Bold"/>
              </a:rPr>
              <a:t>03 </a:t>
            </a:r>
            <a:r>
              <a:rPr kumimoji="0" lang="ko-KR" altLang="en-US" sz="10000" b="0" i="0" u="none" strike="noStrike" kern="1200" cap="none" spc="0" normalizeH="0" baseline="0" dirty="0" err="1" smtClean="0">
                <a:latin typeface="G마켓 산스 TTF Bold"/>
                <a:ea typeface="G마켓 산스 TTF Bold"/>
              </a:rPr>
              <a:t>라이브시연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0" y="26216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03 </a:t>
            </a:r>
            <a:r>
              <a:rPr kumimoji="0" lang="ko-KR" altLang="en-US" sz="10000" b="0" i="0" u="none" strike="noStrike" kern="1200" cap="none" spc="0" normalizeH="0" baseline="0" dirty="0" err="1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라이브시연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92022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873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/>
          <p:cNvSpPr txBox="1"/>
          <p:nvPr/>
        </p:nvSpPr>
        <p:spPr>
          <a:xfrm>
            <a:off x="152400" y="27740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smtClean="0">
                <a:latin typeface="G마켓 산스 TTF Bold"/>
                <a:ea typeface="G마켓 산스 TTF Bold"/>
              </a:rPr>
              <a:t>04</a:t>
            </a:r>
            <a:r>
              <a:rPr kumimoji="0" lang="en-US" altLang="ko-KR" sz="10000" b="0" i="0" u="none" strike="noStrike" kern="1200" cap="none" spc="0" normalizeH="0" smtClean="0">
                <a:latin typeface="G마켓 산스 TTF Bold"/>
                <a:ea typeface="G마켓 산스 TTF Bold"/>
              </a:rPr>
              <a:t> </a:t>
            </a:r>
            <a:r>
              <a:rPr kumimoji="0" lang="ko-KR" altLang="en-US" sz="10000" b="0" i="0" u="none" strike="noStrike" kern="1200" cap="none" spc="0" normalizeH="0" dirty="0" smtClean="0">
                <a:latin typeface="G마켓 산스 TTF Bold"/>
                <a:ea typeface="G마켓 산스 TTF Bold"/>
              </a:rPr>
              <a:t>발전방향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0" y="26216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04 </a:t>
            </a:r>
            <a:r>
              <a:rPr kumimoji="0" lang="ko-KR" altLang="en-US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발전방향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233028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/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 dirty="0"/>
              <a:t>04 </a:t>
            </a:r>
            <a:r>
              <a:rPr lang="ko-KR" altLang="en-US" sz="2400" dirty="0"/>
              <a:t>발전방향 </a:t>
            </a:r>
            <a:r>
              <a:rPr lang="en-US" altLang="ko-KR" sz="2400" dirty="0"/>
              <a:t>- </a:t>
            </a:r>
            <a:r>
              <a:rPr lang="ko-KR" altLang="en-US" sz="2400" dirty="0" smtClean="0"/>
              <a:t>기대효과</a:t>
            </a:r>
            <a:endParaRPr lang="ko-KR" altLang="en-US" sz="24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49697" y="1601137"/>
            <a:ext cx="3135915" cy="3989285"/>
            <a:chOff x="1149697" y="1601137"/>
            <a:chExt cx="3135915" cy="3989285"/>
          </a:xfrm>
        </p:grpSpPr>
        <p:sp>
          <p:nvSpPr>
            <p:cNvPr id="34" name="평행 사변형 33"/>
            <p:cNvSpPr/>
            <p:nvPr/>
          </p:nvSpPr>
          <p:spPr>
            <a:xfrm>
              <a:off x="1399907" y="5155496"/>
              <a:ext cx="2613464" cy="223520"/>
            </a:xfrm>
            <a:prstGeom prst="parallelogram">
              <a:avLst/>
            </a:prstGeom>
            <a:solidFill>
              <a:schemeClr val="accent6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49697" y="1601137"/>
              <a:ext cx="3135915" cy="3989285"/>
              <a:chOff x="1200497" y="1601137"/>
              <a:chExt cx="3135915" cy="3989285"/>
            </a:xfrm>
          </p:grpSpPr>
          <p:sp>
            <p:nvSpPr>
              <p:cNvPr id="28" name="타원 27"/>
              <p:cNvSpPr/>
              <p:nvPr/>
            </p:nvSpPr>
            <p:spPr>
              <a:xfrm flipH="1">
                <a:off x="1200497" y="1601137"/>
                <a:ext cx="3135915" cy="3135918"/>
              </a:xfrm>
              <a:prstGeom prst="ellipse">
                <a:avLst/>
              </a:prstGeom>
              <a:solidFill>
                <a:srgbClr val="FFFA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356369" y="4944091"/>
                <a:ext cx="28241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dirty="0" smtClean="0">
                    <a:latin typeface="+mj-ea"/>
                    <a:ea typeface="+mj-ea"/>
                  </a:rPr>
                  <a:t>사고율 감소</a:t>
                </a:r>
                <a:endParaRPr lang="en-US" altLang="ko-KR" sz="36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701" y="1969337"/>
              <a:ext cx="2397903" cy="2397903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4608715" y="1600330"/>
            <a:ext cx="3135915" cy="3990093"/>
            <a:chOff x="4608715" y="1600330"/>
            <a:chExt cx="3135915" cy="3990093"/>
          </a:xfrm>
        </p:grpSpPr>
        <p:grpSp>
          <p:nvGrpSpPr>
            <p:cNvPr id="13" name="그룹 12"/>
            <p:cNvGrpSpPr/>
            <p:nvPr/>
          </p:nvGrpSpPr>
          <p:grpSpPr>
            <a:xfrm>
              <a:off x="4608715" y="1600330"/>
              <a:ext cx="3135915" cy="3990093"/>
              <a:chOff x="4608715" y="1600330"/>
              <a:chExt cx="3135915" cy="3990093"/>
            </a:xfrm>
          </p:grpSpPr>
          <p:sp>
            <p:nvSpPr>
              <p:cNvPr id="18" name="평행 사변형 17"/>
              <p:cNvSpPr/>
              <p:nvPr/>
            </p:nvSpPr>
            <p:spPr>
              <a:xfrm>
                <a:off x="4984262" y="5155496"/>
                <a:ext cx="2375876" cy="223520"/>
              </a:xfrm>
              <a:prstGeom prst="parallelogram">
                <a:avLst/>
              </a:prstGeom>
              <a:solidFill>
                <a:schemeClr val="accent6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4608715" y="1600330"/>
                <a:ext cx="3135915" cy="3990093"/>
                <a:chOff x="4659515" y="1600330"/>
                <a:chExt cx="3135915" cy="3990093"/>
              </a:xfrm>
            </p:grpSpPr>
            <p:sp>
              <p:nvSpPr>
                <p:cNvPr id="16" name="타원 15"/>
                <p:cNvSpPr/>
                <p:nvPr/>
              </p:nvSpPr>
              <p:spPr>
                <a:xfrm flipH="1">
                  <a:off x="4659515" y="1600330"/>
                  <a:ext cx="3135915" cy="3135918"/>
                </a:xfrm>
                <a:prstGeom prst="ellipse">
                  <a:avLst/>
                </a:prstGeom>
                <a:solidFill>
                  <a:srgbClr val="FFEE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4811658" y="4944092"/>
                  <a:ext cx="2824169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3600" dirty="0" smtClean="0">
                      <a:latin typeface="+mj-ea"/>
                      <a:ea typeface="+mj-ea"/>
                    </a:rPr>
                    <a:t>비용 절감</a:t>
                  </a:r>
                  <a:endParaRPr lang="en-US" altLang="ko-KR" sz="3600" dirty="0">
                    <a:latin typeface="+mj-ea"/>
                    <a:ea typeface="+mj-ea"/>
                  </a:endParaRPr>
                </a:p>
              </p:txBody>
            </p:sp>
          </p:grp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720" y="2449205"/>
              <a:ext cx="1584960" cy="158496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067733" y="1600330"/>
            <a:ext cx="3135915" cy="3990092"/>
            <a:chOff x="8067733" y="1600330"/>
            <a:chExt cx="3135915" cy="3990092"/>
          </a:xfrm>
        </p:grpSpPr>
        <p:sp>
          <p:nvSpPr>
            <p:cNvPr id="36" name="평행 사변형 35"/>
            <p:cNvSpPr/>
            <p:nvPr/>
          </p:nvSpPr>
          <p:spPr>
            <a:xfrm>
              <a:off x="8328958" y="5155496"/>
              <a:ext cx="2613464" cy="223520"/>
            </a:xfrm>
            <a:prstGeom prst="parallelogram">
              <a:avLst/>
            </a:prstGeom>
            <a:solidFill>
              <a:schemeClr val="accent6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8067733" y="1600330"/>
              <a:ext cx="3135915" cy="3990092"/>
              <a:chOff x="8118533" y="1600330"/>
              <a:chExt cx="3135915" cy="3990092"/>
            </a:xfrm>
          </p:grpSpPr>
          <p:sp>
            <p:nvSpPr>
              <p:cNvPr id="21" name="타원 20"/>
              <p:cNvSpPr/>
              <p:nvPr/>
            </p:nvSpPr>
            <p:spPr>
              <a:xfrm flipH="1">
                <a:off x="8118533" y="1600330"/>
                <a:ext cx="3135915" cy="3135918"/>
              </a:xfrm>
              <a:prstGeom prst="ellipse">
                <a:avLst/>
              </a:prstGeom>
              <a:solidFill>
                <a:srgbClr val="FFF7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266947" y="4944091"/>
                <a:ext cx="28241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dirty="0" smtClean="0">
                    <a:latin typeface="+mj-ea"/>
                    <a:ea typeface="+mj-ea"/>
                  </a:rPr>
                  <a:t>높은 자유도</a:t>
                </a:r>
                <a:endParaRPr lang="en-US" altLang="ko-KR" sz="36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787" y="2164080"/>
              <a:ext cx="2236888" cy="2236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1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/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 dirty="0"/>
              <a:t>04 </a:t>
            </a:r>
            <a:r>
              <a:rPr lang="ko-KR" altLang="en-US" sz="2400" dirty="0"/>
              <a:t>발전방향 </a:t>
            </a:r>
            <a:r>
              <a:rPr lang="en-US" altLang="ko-KR" sz="2400" dirty="0"/>
              <a:t>- </a:t>
            </a:r>
            <a:r>
              <a:rPr lang="ko-KR" altLang="en-US" sz="2400" dirty="0" smtClean="0"/>
              <a:t>확장성</a:t>
            </a:r>
            <a:endParaRPr lang="ko-KR" altLang="en-US" sz="2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149697" y="1601137"/>
            <a:ext cx="3135915" cy="3989285"/>
            <a:chOff x="1149697" y="1601137"/>
            <a:chExt cx="3135915" cy="3989285"/>
          </a:xfrm>
        </p:grpSpPr>
        <p:sp>
          <p:nvSpPr>
            <p:cNvPr id="17" name="평행 사변형 16"/>
            <p:cNvSpPr/>
            <p:nvPr/>
          </p:nvSpPr>
          <p:spPr>
            <a:xfrm>
              <a:off x="1626696" y="5155496"/>
              <a:ext cx="2159887" cy="223520"/>
            </a:xfrm>
            <a:prstGeom prst="parallelogram">
              <a:avLst/>
            </a:prstGeom>
            <a:solidFill>
              <a:schemeClr val="accent6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49697" y="1601137"/>
              <a:ext cx="3135915" cy="3989285"/>
              <a:chOff x="1200497" y="1601137"/>
              <a:chExt cx="3135915" cy="3989285"/>
            </a:xfrm>
          </p:grpSpPr>
          <p:sp>
            <p:nvSpPr>
              <p:cNvPr id="28" name="타원 27"/>
              <p:cNvSpPr/>
              <p:nvPr/>
            </p:nvSpPr>
            <p:spPr>
              <a:xfrm flipH="1">
                <a:off x="1200497" y="1601137"/>
                <a:ext cx="3135915" cy="3135918"/>
              </a:xfrm>
              <a:prstGeom prst="ellipse">
                <a:avLst/>
              </a:prstGeom>
              <a:solidFill>
                <a:srgbClr val="A4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356369" y="4944091"/>
                <a:ext cx="28241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dirty="0" smtClean="0">
                    <a:latin typeface="+mj-ea"/>
                    <a:ea typeface="+mj-ea"/>
                  </a:rPr>
                  <a:t>최적 경로</a:t>
                </a:r>
                <a:endParaRPr lang="en-US" altLang="ko-KR" sz="36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128" y="2225040"/>
              <a:ext cx="1952254" cy="1952254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4608715" y="1600330"/>
            <a:ext cx="3135915" cy="3990093"/>
            <a:chOff x="4608715" y="1600330"/>
            <a:chExt cx="3135915" cy="3990093"/>
          </a:xfrm>
        </p:grpSpPr>
        <p:sp>
          <p:nvSpPr>
            <p:cNvPr id="19" name="평행 사변형 18"/>
            <p:cNvSpPr/>
            <p:nvPr/>
          </p:nvSpPr>
          <p:spPr>
            <a:xfrm>
              <a:off x="5090967" y="5155496"/>
              <a:ext cx="2159887" cy="223520"/>
            </a:xfrm>
            <a:prstGeom prst="parallelogram">
              <a:avLst/>
            </a:prstGeom>
            <a:solidFill>
              <a:schemeClr val="accent6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608715" y="1600330"/>
              <a:ext cx="3135915" cy="3990093"/>
              <a:chOff x="4659515" y="1600330"/>
              <a:chExt cx="3135915" cy="3990093"/>
            </a:xfrm>
          </p:grpSpPr>
          <p:sp>
            <p:nvSpPr>
              <p:cNvPr id="16" name="타원 15"/>
              <p:cNvSpPr/>
              <p:nvPr/>
            </p:nvSpPr>
            <p:spPr>
              <a:xfrm flipH="1">
                <a:off x="4659515" y="1600330"/>
                <a:ext cx="3135915" cy="3135918"/>
              </a:xfrm>
              <a:prstGeom prst="ellipse">
                <a:avLst/>
              </a:prstGeom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4811658" y="4944092"/>
                <a:ext cx="28241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dirty="0" smtClean="0">
                    <a:latin typeface="+mj-ea"/>
                    <a:ea typeface="+mj-ea"/>
                  </a:rPr>
                  <a:t>모드 선택</a:t>
                </a:r>
                <a:endParaRPr lang="en-US" altLang="ko-KR" sz="36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683" y="2407919"/>
              <a:ext cx="1494457" cy="1494457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8067733" y="1600330"/>
            <a:ext cx="3135915" cy="3990092"/>
            <a:chOff x="8067733" y="1600330"/>
            <a:chExt cx="3135915" cy="3990092"/>
          </a:xfrm>
        </p:grpSpPr>
        <p:sp>
          <p:nvSpPr>
            <p:cNvPr id="20" name="평행 사변형 19"/>
            <p:cNvSpPr/>
            <p:nvPr/>
          </p:nvSpPr>
          <p:spPr>
            <a:xfrm>
              <a:off x="8281885" y="5155496"/>
              <a:ext cx="2613464" cy="223520"/>
            </a:xfrm>
            <a:prstGeom prst="parallelogram">
              <a:avLst/>
            </a:prstGeom>
            <a:solidFill>
              <a:schemeClr val="accent6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8067733" y="1600330"/>
              <a:ext cx="3135915" cy="3990092"/>
              <a:chOff x="8118533" y="1600330"/>
              <a:chExt cx="3135915" cy="3990092"/>
            </a:xfrm>
          </p:grpSpPr>
          <p:sp>
            <p:nvSpPr>
              <p:cNvPr id="21" name="타원 20"/>
              <p:cNvSpPr/>
              <p:nvPr/>
            </p:nvSpPr>
            <p:spPr>
              <a:xfrm flipH="1">
                <a:off x="8118533" y="1600330"/>
                <a:ext cx="3135915" cy="3135918"/>
              </a:xfrm>
              <a:prstGeom prst="ellipse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266947" y="4944091"/>
                <a:ext cx="28241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600" dirty="0" smtClean="0">
                    <a:latin typeface="+mj-ea"/>
                    <a:ea typeface="+mj-ea"/>
                  </a:rPr>
                  <a:t>AVNT </a:t>
                </a:r>
                <a:r>
                  <a:rPr lang="ko-KR" altLang="en-US" sz="3600" dirty="0" smtClean="0">
                    <a:latin typeface="+mj-ea"/>
                    <a:ea typeface="+mj-ea"/>
                  </a:rPr>
                  <a:t>확장</a:t>
                </a:r>
                <a:endParaRPr lang="en-US" altLang="ko-KR" sz="3600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838" y="2209800"/>
              <a:ext cx="2027558" cy="2027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118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873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9"/>
          <p:cNvSpPr txBox="1"/>
          <p:nvPr/>
        </p:nvSpPr>
        <p:spPr>
          <a:xfrm>
            <a:off x="152400" y="27740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latin typeface="G마켓 산스 TTF Bold"/>
                <a:ea typeface="G마켓 산스 TTF Bold"/>
              </a:rPr>
              <a:t>01 </a:t>
            </a:r>
            <a:r>
              <a:rPr kumimoji="0" lang="ko-KR" altLang="en-US" sz="10000" b="0" i="0" u="none" strike="noStrike" kern="1200" cap="none" spc="0" normalizeH="0" baseline="0" dirty="0" err="1" smtClean="0">
                <a:latin typeface="G마켓 산스 TTF Bold"/>
                <a:ea typeface="G마켓 산스 TTF Bold"/>
              </a:rPr>
              <a:t>기획배경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0" y="26216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01 </a:t>
            </a:r>
            <a:r>
              <a:rPr lang="ko-KR" altLang="en-US" sz="10000" dirty="0" err="1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기획배경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12192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873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/>
          <p:cNvSpPr txBox="1"/>
          <p:nvPr/>
        </p:nvSpPr>
        <p:spPr>
          <a:xfrm>
            <a:off x="152400" y="27740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smtClean="0">
                <a:latin typeface="G마켓 산스 TTF Bold"/>
                <a:ea typeface="G마켓 산스 TTF Bold"/>
              </a:rPr>
              <a:t>05 </a:t>
            </a:r>
            <a:r>
              <a:rPr kumimoji="0" lang="ko-KR" altLang="en-US" sz="10000" b="0" i="0" u="none" strike="noStrike" kern="1200" cap="none" spc="0" normalizeH="0" baseline="0" dirty="0" smtClean="0">
                <a:latin typeface="G마켓 산스 TTF Bold"/>
                <a:ea typeface="G마켓 산스 TTF Bold"/>
              </a:rPr>
              <a:t>마치며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0" y="26216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05 </a:t>
            </a:r>
            <a:r>
              <a:rPr kumimoji="0" lang="ko-KR" altLang="en-US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마치며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283985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39" y="1053889"/>
            <a:ext cx="9462923" cy="532287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err="1" smtClean="0"/>
              <a:t>알아서가겠조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05 </a:t>
            </a:r>
            <a:r>
              <a:rPr lang="ko-KR" altLang="en-US" sz="2400" dirty="0" smtClean="0"/>
              <a:t>마치며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팀원 소개</a:t>
            </a:r>
            <a:endParaRPr lang="ko-KR" altLang="en-US" sz="24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2917">
            <a:off x="5320889" y="1965348"/>
            <a:ext cx="676696" cy="87498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667" b="77000" l="17063" r="52750">
                        <a14:backgroundMark x1="25625" y1="58667" x2="25625" y2="58667"/>
                        <a14:backgroundMark x1="26250" y1="40778" x2="26250" y2="40778"/>
                        <a14:backgroundMark x1="31188" y1="36444" x2="31188" y2="36444"/>
                        <a14:backgroundMark x1="32500" y1="32556" x2="32500" y2="32556"/>
                        <a14:backgroundMark x1="24875" y1="46333" x2="24875" y2="46333"/>
                        <a14:backgroundMark x1="32375" y1="23444" x2="32375" y2="23444"/>
                        <a14:backgroundMark x1="33063" y1="29667" x2="32688" y2="29667"/>
                        <a14:backgroundMark x1="22438" y1="47667" x2="22438" y2="47667"/>
                        <a14:backgroundMark x1="27625" y1="62667" x2="27625" y2="62667"/>
                      </a14:backgroundRemoval>
                    </a14:imgEffect>
                  </a14:imgLayer>
                </a14:imgProps>
              </a:ext>
            </a:extLst>
          </a:blip>
          <a:srcRect l="26888" t="22793" r="46814" b="22843"/>
          <a:stretch/>
        </p:blipFill>
        <p:spPr>
          <a:xfrm>
            <a:off x="3911463" y="2268489"/>
            <a:ext cx="2488558" cy="289367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466622" y="2962712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dirty="0" err="1" smtClean="0">
                <a:latin typeface="+mj-ea"/>
                <a:ea typeface="+mj-ea"/>
              </a:rPr>
              <a:t>임베디드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91963" y="3596945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dirty="0" err="1" smtClean="0">
                <a:latin typeface="+mj-ea"/>
                <a:ea typeface="+mj-ea"/>
              </a:rPr>
              <a:t>프론트엔드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69265" y="2058017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dirty="0" smtClean="0">
                <a:latin typeface="+mj-ea"/>
                <a:ea typeface="+mj-ea"/>
              </a:rPr>
              <a:t>백</a:t>
            </a:r>
            <a:r>
              <a:rPr lang="en-US" altLang="ko-KR" sz="2400" dirty="0" smtClean="0">
                <a:latin typeface="+mj-ea"/>
                <a:ea typeface="+mj-ea"/>
              </a:rPr>
              <a:t>&amp;</a:t>
            </a:r>
            <a:r>
              <a:rPr lang="ko-KR" altLang="en-US" sz="2400" dirty="0" smtClean="0">
                <a:latin typeface="+mj-ea"/>
                <a:ea typeface="+mj-ea"/>
              </a:rPr>
              <a:t>프론트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30660" y="3114214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dirty="0" err="1" smtClean="0">
                <a:latin typeface="+mj-ea"/>
                <a:ea typeface="+mj-ea"/>
              </a:rPr>
              <a:t>임베디드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45889" y="5023037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dirty="0" err="1" smtClean="0">
                <a:latin typeface="+mj-ea"/>
                <a:ea typeface="+mj-ea"/>
              </a:rPr>
              <a:t>임베디드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91962" y="4096017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smtClean="0">
                <a:latin typeface="+mj-ea"/>
                <a:ea typeface="+mj-ea"/>
              </a:rPr>
              <a:t>박현영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69264" y="2561480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dirty="0" smtClean="0">
                <a:latin typeface="+mj-ea"/>
                <a:ea typeface="+mj-ea"/>
              </a:rPr>
              <a:t>여도현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66622" y="3460972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dirty="0" smtClean="0">
                <a:latin typeface="+mj-ea"/>
                <a:ea typeface="+mj-ea"/>
              </a:rPr>
              <a:t>이영도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45889" y="5537065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dirty="0" smtClean="0">
                <a:latin typeface="+mj-ea"/>
                <a:ea typeface="+mj-ea"/>
              </a:rPr>
              <a:t>조유빈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30659" y="3613286"/>
            <a:ext cx="166785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dirty="0" smtClean="0">
                <a:latin typeface="+mj-ea"/>
                <a:ea typeface="+mj-ea"/>
              </a:rPr>
              <a:t>이준호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26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5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24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39" y="1053889"/>
            <a:ext cx="9462923" cy="532287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016839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err="1" smtClean="0"/>
              <a:t>알아서가겠조</a:t>
            </a:r>
            <a:endParaRPr lang="ko-KR" altLang="en-US" sz="24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2917">
            <a:off x="5320889" y="1965348"/>
            <a:ext cx="676696" cy="87498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667" b="77000" l="17063" r="52750">
                        <a14:backgroundMark x1="25625" y1="58667" x2="25625" y2="58667"/>
                        <a14:backgroundMark x1="26250" y1="40778" x2="26250" y2="40778"/>
                        <a14:backgroundMark x1="31188" y1="36444" x2="31188" y2="36444"/>
                        <a14:backgroundMark x1="32500" y1="32556" x2="32500" y2="32556"/>
                        <a14:backgroundMark x1="24875" y1="46333" x2="24875" y2="46333"/>
                        <a14:backgroundMark x1="32375" y1="23444" x2="32375" y2="23444"/>
                        <a14:backgroundMark x1="33063" y1="29667" x2="32688" y2="29667"/>
                        <a14:backgroundMark x1="22438" y1="47667" x2="22438" y2="47667"/>
                        <a14:backgroundMark x1="27625" y1="62667" x2="27625" y2="62667"/>
                      </a14:backgroundRemoval>
                    </a14:imgEffect>
                  </a14:imgLayer>
                </a14:imgProps>
              </a:ext>
            </a:extLst>
          </a:blip>
          <a:srcRect l="26888" t="22793" r="46814" b="22843"/>
          <a:stretch/>
        </p:blipFill>
        <p:spPr>
          <a:xfrm>
            <a:off x="3911463" y="2268489"/>
            <a:ext cx="2488558" cy="2893671"/>
          </a:xfrm>
          <a:prstGeom prst="rect">
            <a:avLst/>
          </a:prstGeom>
        </p:spPr>
      </p:pic>
      <p:sp>
        <p:nvSpPr>
          <p:cNvPr id="20" name="제목 1"/>
          <p:cNvSpPr txBox="1"/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 dirty="0"/>
              <a:t>05 </a:t>
            </a:r>
            <a:r>
              <a:rPr lang="ko-KR" altLang="en-US" sz="2400" dirty="0"/>
              <a:t>마치며 </a:t>
            </a:r>
            <a:r>
              <a:rPr lang="en-US" altLang="ko-KR" sz="2400" dirty="0"/>
              <a:t>- </a:t>
            </a:r>
            <a:r>
              <a:rPr lang="ko-KR" altLang="en-US" sz="2400" dirty="0"/>
              <a:t>특화프로젝트 회고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818779" y="1533705"/>
            <a:ext cx="4467123" cy="766112"/>
            <a:chOff x="6818779" y="1533705"/>
            <a:chExt cx="4467123" cy="766112"/>
          </a:xfrm>
        </p:grpSpPr>
        <p:sp>
          <p:nvSpPr>
            <p:cNvPr id="14" name="이등변 삼각형 13"/>
            <p:cNvSpPr/>
            <p:nvPr/>
          </p:nvSpPr>
          <p:spPr>
            <a:xfrm rot="12600000">
              <a:off x="6996607" y="1920063"/>
              <a:ext cx="207681" cy="3797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818779" y="1533705"/>
              <a:ext cx="4467123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anchor="b">
              <a:spAutoFit/>
            </a:bodyPr>
            <a:lstStyle/>
            <a:p>
              <a:pPr algn="ctr"/>
              <a:r>
                <a:rPr lang="ko-KR" altLang="en-US" sz="2400" dirty="0" smtClean="0">
                  <a:latin typeface="+mj-ea"/>
                  <a:ea typeface="+mj-ea"/>
                </a:rPr>
                <a:t>쉽게 </a:t>
              </a:r>
              <a:r>
                <a:rPr lang="ko-KR" altLang="en-US" sz="2400" dirty="0">
                  <a:latin typeface="+mj-ea"/>
                  <a:ea typeface="+mj-ea"/>
                </a:rPr>
                <a:t>경험할 수 없는 값진 </a:t>
              </a:r>
              <a:r>
                <a:rPr lang="ko-KR" altLang="en-US" sz="2400" dirty="0" smtClean="0">
                  <a:latin typeface="+mj-ea"/>
                  <a:ea typeface="+mj-ea"/>
                </a:rPr>
                <a:t>경험 </a:t>
              </a:r>
              <a:r>
                <a:rPr lang="en-US" altLang="ko-KR" sz="2400" dirty="0" smtClean="0">
                  <a:latin typeface="+mj-ea"/>
                  <a:ea typeface="+mj-ea"/>
                </a:rPr>
                <a:t>!</a:t>
              </a:r>
              <a:endParaRPr lang="en-US" altLang="ko-KR" sz="2400" dirty="0">
                <a:latin typeface="+mj-ea"/>
                <a:ea typeface="+mj-ea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355571" y="3130372"/>
            <a:ext cx="4759732" cy="729808"/>
            <a:chOff x="7355571" y="3130372"/>
            <a:chExt cx="4759732" cy="729808"/>
          </a:xfrm>
        </p:grpSpPr>
        <p:sp>
          <p:nvSpPr>
            <p:cNvPr id="15" name="이등변 삼각형 14"/>
            <p:cNvSpPr/>
            <p:nvPr/>
          </p:nvSpPr>
          <p:spPr>
            <a:xfrm rot="19800000">
              <a:off x="9229513" y="3130372"/>
              <a:ext cx="207681" cy="3797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355571" y="3398515"/>
              <a:ext cx="475973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anchor="b">
              <a:spAutoFit/>
            </a:bodyPr>
            <a:lstStyle/>
            <a:p>
              <a:pPr algn="ctr"/>
              <a:r>
                <a:rPr lang="ko-KR" altLang="en-US" sz="2400" dirty="0" smtClean="0">
                  <a:latin typeface="+mj-ea"/>
                  <a:ea typeface="+mj-ea"/>
                </a:rPr>
                <a:t>시간 분배가 아쉽</a:t>
              </a:r>
              <a:r>
                <a:rPr lang="en-US" altLang="ko-KR" sz="2400" dirty="0" smtClean="0"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latin typeface="+mj-ea"/>
                  <a:ea typeface="+mj-ea"/>
                </a:rPr>
                <a:t>그래도 성공적 </a:t>
              </a:r>
              <a:r>
                <a:rPr lang="en-US" altLang="ko-KR" sz="2400" dirty="0" smtClean="0">
                  <a:latin typeface="+mj-ea"/>
                  <a:ea typeface="+mj-ea"/>
                </a:rPr>
                <a:t>!</a:t>
              </a:r>
              <a:endParaRPr lang="en-US" altLang="ko-KR" sz="2400" dirty="0">
                <a:latin typeface="+mn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7855" y="1252842"/>
            <a:ext cx="5500244" cy="725271"/>
            <a:chOff x="567855" y="1252842"/>
            <a:chExt cx="5500244" cy="725271"/>
          </a:xfrm>
        </p:grpSpPr>
        <p:sp>
          <p:nvSpPr>
            <p:cNvPr id="3" name="이등변 삼각형 2"/>
            <p:cNvSpPr/>
            <p:nvPr/>
          </p:nvSpPr>
          <p:spPr>
            <a:xfrm rot="9000000">
              <a:off x="4036290" y="1598359"/>
              <a:ext cx="207681" cy="3797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67855" y="1252842"/>
              <a:ext cx="5500244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anchor="b">
              <a:spAutoFit/>
            </a:bodyPr>
            <a:lstStyle/>
            <a:p>
              <a:pPr algn="ctr"/>
              <a:r>
                <a:rPr lang="ko-KR" altLang="en-US" sz="2400" dirty="0" smtClean="0">
                  <a:latin typeface="+mj-ea"/>
                  <a:ea typeface="+mj-ea"/>
                </a:rPr>
                <a:t>노력을 </a:t>
              </a:r>
              <a:r>
                <a:rPr lang="ko-KR" altLang="en-US" sz="2400" dirty="0" err="1" smtClean="0">
                  <a:latin typeface="+mj-ea"/>
                  <a:ea typeface="+mj-ea"/>
                </a:rPr>
                <a:t>쏟아부은</a:t>
              </a:r>
              <a:r>
                <a:rPr lang="ko-KR" altLang="en-US" sz="2400" dirty="0" smtClean="0">
                  <a:latin typeface="+mj-ea"/>
                  <a:ea typeface="+mj-ea"/>
                </a:rPr>
                <a:t> 프로젝트 </a:t>
              </a:r>
              <a:r>
                <a:rPr lang="en-US" altLang="ko-KR" sz="2400" dirty="0" smtClean="0">
                  <a:latin typeface="+mj-ea"/>
                  <a:ea typeface="+mj-ea"/>
                </a:rPr>
                <a:t>(@`-,`-,-`-,`)</a:t>
              </a:r>
              <a:endParaRPr lang="en-US" altLang="ko-KR" sz="2400" dirty="0">
                <a:latin typeface="+mj-ea"/>
                <a:ea typeface="+mj-ea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5895" y="3856109"/>
            <a:ext cx="5692958" cy="753028"/>
            <a:chOff x="355895" y="3856109"/>
            <a:chExt cx="5692958" cy="753028"/>
          </a:xfrm>
        </p:grpSpPr>
        <p:sp>
          <p:nvSpPr>
            <p:cNvPr id="24" name="이등변 삼각형 23"/>
            <p:cNvSpPr/>
            <p:nvPr/>
          </p:nvSpPr>
          <p:spPr>
            <a:xfrm rot="9000000">
              <a:off x="3976877" y="4229383"/>
              <a:ext cx="207681" cy="3797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5895" y="3856109"/>
              <a:ext cx="569295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anchor="b">
              <a:spAutoFit/>
            </a:bodyPr>
            <a:lstStyle/>
            <a:p>
              <a:pPr algn="ctr"/>
              <a:r>
                <a:rPr lang="ko-KR" altLang="en-US" sz="2400" dirty="0" smtClean="0">
                  <a:latin typeface="+mj-ea"/>
                  <a:ea typeface="+mj-ea"/>
                </a:rPr>
                <a:t>어렵고 </a:t>
              </a:r>
              <a:r>
                <a:rPr lang="ko-KR" altLang="en-US" sz="2400" dirty="0" err="1" smtClean="0">
                  <a:latin typeface="+mj-ea"/>
                  <a:ea typeface="+mj-ea"/>
                </a:rPr>
                <a:t>힘든만큼</a:t>
              </a:r>
              <a:r>
                <a:rPr lang="ko-KR" altLang="en-US" sz="2400" dirty="0" smtClean="0">
                  <a:latin typeface="+mj-ea"/>
                  <a:ea typeface="+mj-ea"/>
                </a:rPr>
                <a:t> 얻은 것도 많은 프로젝트 </a:t>
              </a:r>
              <a:r>
                <a:rPr lang="en-US" altLang="ko-KR" sz="2400" dirty="0" smtClean="0">
                  <a:latin typeface="+mj-ea"/>
                  <a:ea typeface="+mj-ea"/>
                </a:rPr>
                <a:t>!</a:t>
              </a:r>
              <a:endParaRPr lang="en-US" altLang="ko-KR" sz="2400" dirty="0">
                <a:latin typeface="+mj-ea"/>
                <a:ea typeface="+mj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35272" y="5055892"/>
            <a:ext cx="7315200" cy="756927"/>
            <a:chOff x="4135272" y="5055892"/>
            <a:chExt cx="7315200" cy="756927"/>
          </a:xfrm>
        </p:grpSpPr>
        <p:sp>
          <p:nvSpPr>
            <p:cNvPr id="17" name="이등변 삼각형 16"/>
            <p:cNvSpPr/>
            <p:nvPr/>
          </p:nvSpPr>
          <p:spPr>
            <a:xfrm rot="9000000">
              <a:off x="5490115" y="5433065"/>
              <a:ext cx="207681" cy="37975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35272" y="5055892"/>
              <a:ext cx="731520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anchor="b">
              <a:spAutoFit/>
            </a:bodyPr>
            <a:lstStyle/>
            <a:p>
              <a:pPr algn="ctr"/>
              <a:r>
                <a:rPr lang="ko-KR" altLang="en-US" sz="2400" dirty="0" smtClean="0">
                  <a:latin typeface="+mj-ea"/>
                  <a:ea typeface="+mj-ea"/>
                </a:rPr>
                <a:t>자율주행 공부부터 실현까지 </a:t>
              </a:r>
              <a:r>
                <a:rPr lang="ko-KR" altLang="en-US" sz="2400" dirty="0" err="1" smtClean="0">
                  <a:latin typeface="+mj-ea"/>
                  <a:ea typeface="+mj-ea"/>
                </a:rPr>
                <a:t>믓진</a:t>
              </a:r>
              <a:r>
                <a:rPr lang="ko-KR" altLang="en-US" sz="2400" dirty="0" smtClean="0">
                  <a:latin typeface="+mj-ea"/>
                  <a:ea typeface="+mj-ea"/>
                </a:rPr>
                <a:t> 경험</a:t>
              </a:r>
              <a:r>
                <a:rPr lang="en-US" altLang="ko-KR" sz="2400" dirty="0" smtClean="0">
                  <a:latin typeface="+mj-ea"/>
                  <a:ea typeface="+mj-ea"/>
                </a:rPr>
                <a:t>, </a:t>
              </a:r>
              <a:r>
                <a:rPr lang="ko-KR" altLang="en-US" sz="2400" dirty="0" smtClean="0">
                  <a:latin typeface="+mj-ea"/>
                  <a:ea typeface="+mj-ea"/>
                </a:rPr>
                <a:t>고생 많았어요</a:t>
              </a:r>
              <a:r>
                <a:rPr lang="en-US" altLang="ko-KR" sz="2400" dirty="0" smtClean="0">
                  <a:latin typeface="+mj-ea"/>
                  <a:ea typeface="+mj-ea"/>
                </a:rPr>
                <a:t>!</a:t>
              </a:r>
              <a:endParaRPr lang="en-US" altLang="ko-KR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1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293C6-C153-4709-B0F3-FFA06EFEC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436" y="1805355"/>
            <a:ext cx="6227976" cy="2467000"/>
          </a:xfrm>
        </p:spPr>
        <p:txBody>
          <a:bodyPr>
            <a:noAutofit/>
          </a:bodyPr>
          <a:lstStyle/>
          <a:p>
            <a:r>
              <a:rPr lang="en-US" altLang="ko-KR" sz="8000" dirty="0" smtClean="0"/>
              <a:t>Q &amp; 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3705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293C6-C153-4709-B0F3-FFA06EFEC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436" y="656492"/>
            <a:ext cx="6227976" cy="3615863"/>
          </a:xfrm>
        </p:spPr>
        <p:txBody>
          <a:bodyPr>
            <a:noAutofit/>
          </a:bodyPr>
          <a:lstStyle/>
          <a:p>
            <a:r>
              <a:rPr lang="en-US" altLang="ko-KR" sz="4200" dirty="0" smtClean="0"/>
              <a:t>Thank You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5000" spc="300" dirty="0" smtClean="0"/>
              <a:t>감사합니다</a:t>
            </a:r>
            <a:endParaRPr lang="ko-KR" altLang="en-US" sz="5000" spc="300" dirty="0"/>
          </a:p>
        </p:txBody>
      </p:sp>
    </p:spTree>
    <p:extLst>
      <p:ext uri="{BB962C8B-B14F-4D97-AF65-F5344CB8AC3E}">
        <p14:creationId xmlns:p14="http://schemas.microsoft.com/office/powerpoint/2010/main" val="34301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01 </a:t>
            </a:r>
            <a:r>
              <a:rPr lang="ko-KR" altLang="en-US" sz="2400" dirty="0" err="1" smtClean="0"/>
              <a:t>기획배경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단계적 </a:t>
            </a:r>
            <a:r>
              <a:rPr lang="ko-KR" altLang="en-US" sz="2400" dirty="0" err="1" smtClean="0"/>
              <a:t>일상회복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0681" y="957942"/>
            <a:ext cx="4371703" cy="54646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9091" y="948416"/>
            <a:ext cx="5464629" cy="54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9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/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01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기획배경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–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여행객의 증가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9883" y="1317677"/>
            <a:ext cx="9819892" cy="6154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43510" b="3990"/>
          <a:stretch>
            <a:fillRect/>
          </a:stretch>
        </p:blipFill>
        <p:spPr>
          <a:xfrm>
            <a:off x="9088665" y="1901336"/>
            <a:ext cx="1819998" cy="3275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3633" y="2531930"/>
            <a:ext cx="9744733" cy="31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/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 dirty="0"/>
              <a:t>01 </a:t>
            </a:r>
            <a:r>
              <a:rPr lang="ko-KR" altLang="en-US" sz="2400" dirty="0" err="1"/>
              <a:t>기획배경</a:t>
            </a:r>
            <a:r>
              <a:rPr lang="ko-KR" altLang="en-US" sz="2400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렌터카 이용률 증가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2269" y="1371973"/>
            <a:ext cx="9945714" cy="12163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4015" y="2922342"/>
            <a:ext cx="9945716" cy="2886786"/>
          </a:xfrm>
          <a:prstGeom prst="rect">
            <a:avLst/>
          </a:prstGeom>
        </p:spPr>
      </p:pic>
      <p:sp>
        <p:nvSpPr>
          <p:cNvPr id="10" name="직사각형 8"/>
          <p:cNvSpPr/>
          <p:nvPr/>
        </p:nvSpPr>
        <p:spPr>
          <a:xfrm>
            <a:off x="5182" y="850015"/>
            <a:ext cx="12192000" cy="5157968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241868" y="1905399"/>
            <a:ext cx="3145241" cy="2997386"/>
            <a:chOff x="1241868" y="2000649"/>
            <a:chExt cx="3145241" cy="299738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41868" y="2000649"/>
              <a:ext cx="1901160" cy="190116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222934" y="2833860"/>
              <a:ext cx="2164175" cy="2164175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89896" y="1907233"/>
            <a:ext cx="3043533" cy="3043533"/>
          </a:xfrm>
          <a:prstGeom prst="rect">
            <a:avLst/>
          </a:prstGeom>
        </p:spPr>
      </p:pic>
      <p:sp>
        <p:nvSpPr>
          <p:cNvPr id="19" name="제목 1"/>
          <p:cNvSpPr txBox="1"/>
          <p:nvPr/>
        </p:nvSpPr>
        <p:spPr>
          <a:xfrm>
            <a:off x="4682582" y="3766158"/>
            <a:ext cx="2826835" cy="459764"/>
          </a:xfrm>
          <a:prstGeom prst="rect">
            <a:avLst/>
          </a:prstGeom>
        </p:spPr>
        <p:txBody>
          <a:bodyPr/>
          <a:lstStyle/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900" b="0" i="0" u="none" strike="noStrike" kern="1200" cap="none" spc="0" normalizeH="0" baseline="0" dirty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단계적 </a:t>
            </a:r>
            <a:r>
              <a:rPr kumimoji="0" lang="ko-KR" altLang="en-US" sz="2900" b="0" i="0" u="none" strike="noStrike" kern="1200" cap="none" spc="0" normalizeH="0" baseline="0" dirty="0" err="1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일상회복</a:t>
            </a:r>
            <a:endParaRPr kumimoji="0" lang="ko-KR" altLang="en-US" sz="2900" b="0" i="0" u="none" strike="noStrike" kern="1200" cap="none" spc="0" normalizeH="0" baseline="0" dirty="0">
              <a:solidFill>
                <a:srgbClr val="182240"/>
              </a:solidFill>
              <a:latin typeface="G마켓 산스 TTF Bold"/>
              <a:ea typeface="G마켓 산스 TTF Bold"/>
              <a:cs typeface="G마켓 산스 TTF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rcRect l="19740" t="74110" b="5190"/>
          <a:stretch>
            <a:fillRect/>
          </a:stretch>
        </p:blipFill>
        <p:spPr>
          <a:xfrm>
            <a:off x="4767338" y="2938108"/>
            <a:ext cx="2647732" cy="682801"/>
          </a:xfrm>
          <a:prstGeom prst="rect">
            <a:avLst/>
          </a:prstGeom>
        </p:spPr>
      </p:pic>
      <p:sp>
        <p:nvSpPr>
          <p:cNvPr id="24" name="제목 1"/>
          <p:cNvSpPr txBox="1"/>
          <p:nvPr/>
        </p:nvSpPr>
        <p:spPr>
          <a:xfrm>
            <a:off x="1404779" y="5159664"/>
            <a:ext cx="2826835" cy="459764"/>
          </a:xfrm>
          <a:prstGeom prst="rect">
            <a:avLst/>
          </a:prstGeom>
        </p:spPr>
        <p:txBody>
          <a:bodyPr/>
          <a:lstStyle/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90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코로나</a:t>
            </a:r>
            <a:r>
              <a:rPr lang="en-US" altLang="ko-KR" sz="290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1</a:t>
            </a:r>
            <a:r>
              <a:rPr kumimoji="0" lang="en-US" altLang="ko-KR" sz="2900" b="0" i="0" u="none" strike="noStrike" kern="1200" cap="none" spc="0" normalizeH="0" baseline="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9 </a:t>
            </a:r>
            <a:r>
              <a:rPr lang="ko-KR" altLang="en-US" sz="290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완화</a:t>
            </a:r>
            <a:endParaRPr kumimoji="0" lang="en-US" altLang="ko-KR" sz="2900" b="0" i="0" u="none" strike="noStrike" kern="1200" cap="none" spc="0" normalizeH="0" baseline="0" dirty="0">
              <a:solidFill>
                <a:srgbClr val="182240"/>
              </a:solidFill>
              <a:latin typeface="G마켓 산스 TTF Bold"/>
              <a:ea typeface="G마켓 산스 TTF Bold"/>
              <a:cs typeface="G마켓 산스 TTF Bold"/>
            </a:endParaRPr>
          </a:p>
        </p:txBody>
      </p:sp>
      <p:sp>
        <p:nvSpPr>
          <p:cNvPr id="25" name="제목 1"/>
          <p:cNvSpPr txBox="1"/>
          <p:nvPr/>
        </p:nvSpPr>
        <p:spPr>
          <a:xfrm>
            <a:off x="7932413" y="5159664"/>
            <a:ext cx="2826835" cy="459764"/>
          </a:xfrm>
          <a:prstGeom prst="rect">
            <a:avLst/>
          </a:prstGeom>
        </p:spPr>
        <p:txBody>
          <a:bodyPr/>
          <a:lstStyle/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900" b="0" i="0" u="none" strike="noStrike" kern="1200" cap="none" spc="0" normalizeH="0" baseline="0" dirty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여행객 증가</a:t>
            </a:r>
          </a:p>
        </p:txBody>
      </p:sp>
    </p:spTree>
    <p:extLst>
      <p:ext uri="{BB962C8B-B14F-4D97-AF65-F5344CB8AC3E}">
        <p14:creationId xmlns:p14="http://schemas.microsoft.com/office/powerpoint/2010/main" val="5473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345831" y="257907"/>
            <a:ext cx="9000000" cy="45976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 dirty="0"/>
              <a:t>01 </a:t>
            </a:r>
            <a:r>
              <a:rPr lang="ko-KR" altLang="en-US" sz="2400" dirty="0" err="1"/>
              <a:t>기획배경</a:t>
            </a:r>
            <a:r>
              <a:rPr lang="ko-KR" altLang="en-US" sz="2400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불편한 렌트 서비스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1" y="1011728"/>
            <a:ext cx="5235663" cy="29450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854" y="1011728"/>
            <a:ext cx="5246313" cy="29510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93" y="3465858"/>
            <a:ext cx="5235663" cy="29450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056" y="3465857"/>
            <a:ext cx="5235666" cy="29450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779" y="988525"/>
            <a:ext cx="5271645" cy="296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636" y="3396596"/>
            <a:ext cx="5372380" cy="3021965"/>
          </a:xfrm>
          <a:prstGeom prst="rect">
            <a:avLst/>
          </a:prstGeom>
        </p:spPr>
      </p:pic>
      <p:sp>
        <p:nvSpPr>
          <p:cNvPr id="12" name="직사각형 8"/>
          <p:cNvSpPr/>
          <p:nvPr/>
        </p:nvSpPr>
        <p:spPr>
          <a:xfrm>
            <a:off x="1" y="753780"/>
            <a:ext cx="12192000" cy="5664781"/>
          </a:xfrm>
          <a:prstGeom prst="rect">
            <a:avLst/>
          </a:prstGeom>
          <a:solidFill>
            <a:schemeClr val="lt1">
              <a:alpha val="9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smtClean="0">
                <a:solidFill>
                  <a:srgbClr val="FFFFFF"/>
                </a:solidFill>
                <a:latin typeface="G마켓 산스 TTF Medium"/>
                <a:ea typeface="G마켓 산스 TTF Medium"/>
                <a:cs typeface="G마켓 산스 TTF Medium"/>
              </a:rPr>
              <a:t> 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9" name="제목 1"/>
          <p:cNvSpPr txBox="1"/>
          <p:nvPr/>
        </p:nvSpPr>
        <p:spPr>
          <a:xfrm>
            <a:off x="1" y="2529840"/>
            <a:ext cx="12192000" cy="1809042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400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원하는 장소에서 픽업할 수 있고</a:t>
            </a:r>
            <a:r>
              <a:rPr lang="en-US" altLang="ko-KR" sz="400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,</a:t>
            </a:r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400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스스로 반납하는 차가 있다 </a:t>
            </a:r>
            <a:r>
              <a:rPr lang="en-US" altLang="ko-KR" sz="400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?</a:t>
            </a:r>
          </a:p>
        </p:txBody>
      </p:sp>
      <p:sp>
        <p:nvSpPr>
          <p:cNvPr id="21" name="제목 1"/>
          <p:cNvSpPr txBox="1"/>
          <p:nvPr/>
        </p:nvSpPr>
        <p:spPr>
          <a:xfrm>
            <a:off x="9509299" y="4169261"/>
            <a:ext cx="1063000" cy="120423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400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헉</a:t>
            </a:r>
            <a:endParaRPr lang="en-US" altLang="ko-KR" sz="4000" dirty="0" smtClean="0">
              <a:solidFill>
                <a:srgbClr val="182240"/>
              </a:solidFill>
              <a:latin typeface="G마켓 산스 TTF Bold"/>
              <a:ea typeface="G마켓 산스 TTF Bold"/>
              <a:cs typeface="G마켓 산스 TTF Bold"/>
            </a:endParaRPr>
          </a:p>
        </p:txBody>
      </p:sp>
      <p:sp>
        <p:nvSpPr>
          <p:cNvPr id="13" name="제목 1"/>
          <p:cNvSpPr txBox="1"/>
          <p:nvPr/>
        </p:nvSpPr>
        <p:spPr>
          <a:xfrm>
            <a:off x="10151510" y="4169261"/>
            <a:ext cx="1063000" cy="120423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000" dirty="0" smtClean="0">
                <a:solidFill>
                  <a:srgbClr val="182240"/>
                </a:solidFill>
                <a:latin typeface="G마켓 산스 TTF Bold"/>
                <a:ea typeface="G마켓 산스 TTF Bold"/>
                <a:cs typeface="G마켓 산스 TTF Bold"/>
              </a:rPr>
              <a:t>:0</a:t>
            </a:r>
          </a:p>
        </p:txBody>
      </p:sp>
    </p:spTree>
    <p:extLst>
      <p:ext uri="{BB962C8B-B14F-4D97-AF65-F5344CB8AC3E}">
        <p14:creationId xmlns:p14="http://schemas.microsoft.com/office/powerpoint/2010/main" val="3131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002" y="242109"/>
            <a:ext cx="15294902" cy="6368240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1652148" y="1536649"/>
            <a:ext cx="9000000" cy="40574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 smtClean="0"/>
              <a:t>자율주행 기술 기반 렌트 서비스</a:t>
            </a:r>
            <a:endParaRPr lang="en-US" altLang="ko-KR" sz="1400" dirty="0" smtClean="0"/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13300" dirty="0" err="1" smtClean="0"/>
              <a:t>와따렌트</a:t>
            </a:r>
            <a:endParaRPr lang="en-US" altLang="ko-KR" sz="13300" dirty="0" smtClean="0"/>
          </a:p>
          <a:p>
            <a:pPr algn="ctr"/>
            <a:r>
              <a:rPr lang="en-US" altLang="ko-KR" sz="3600" kern="0" dirty="0" smtClean="0"/>
              <a:t>W   A   T   </a:t>
            </a:r>
            <a:r>
              <a:rPr lang="en-US" altLang="ko-KR" sz="3600" kern="0" dirty="0" err="1" smtClean="0"/>
              <a:t>T</a:t>
            </a:r>
            <a:r>
              <a:rPr lang="en-US" altLang="ko-KR" sz="3600" kern="0" dirty="0" smtClean="0"/>
              <a:t>   A     R   E   N   T</a:t>
            </a:r>
            <a:endParaRPr lang="en-US" altLang="ko-KR" sz="3600" kern="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79958" y="1480777"/>
            <a:ext cx="9000000" cy="40574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 smtClean="0">
                <a:solidFill>
                  <a:schemeClr val="bg1"/>
                </a:solidFill>
              </a:rPr>
              <a:t>자율주행 기술 기반 렌트 서비스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3300" dirty="0" err="1" smtClean="0">
                <a:solidFill>
                  <a:schemeClr val="bg1"/>
                </a:solidFill>
              </a:rPr>
              <a:t>와따렌트</a:t>
            </a:r>
            <a:endParaRPr lang="en-US" altLang="ko-KR" sz="133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600" kern="0" dirty="0" smtClean="0">
                <a:solidFill>
                  <a:schemeClr val="bg1"/>
                </a:solidFill>
              </a:rPr>
              <a:t>W   A   T   </a:t>
            </a:r>
            <a:r>
              <a:rPr lang="en-US" altLang="ko-KR" sz="3600" kern="0" dirty="0" err="1" smtClean="0">
                <a:solidFill>
                  <a:schemeClr val="bg1"/>
                </a:solidFill>
              </a:rPr>
              <a:t>T</a:t>
            </a:r>
            <a:r>
              <a:rPr lang="en-US" altLang="ko-KR" sz="3600" kern="0" dirty="0" smtClean="0">
                <a:solidFill>
                  <a:schemeClr val="bg1"/>
                </a:solidFill>
              </a:rPr>
              <a:t>   A     R   E   N   T</a:t>
            </a:r>
          </a:p>
        </p:txBody>
      </p:sp>
    </p:spTree>
    <p:extLst>
      <p:ext uri="{BB962C8B-B14F-4D97-AF65-F5344CB8AC3E}">
        <p14:creationId xmlns:p14="http://schemas.microsoft.com/office/powerpoint/2010/main" val="227798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873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/>
          <p:cNvSpPr txBox="1"/>
          <p:nvPr/>
        </p:nvSpPr>
        <p:spPr>
          <a:xfrm>
            <a:off x="152400" y="27740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smtClean="0">
                <a:latin typeface="G마켓 산스 TTF Bold"/>
                <a:ea typeface="G마켓 산스 TTF Bold"/>
              </a:rPr>
              <a:t>02 </a:t>
            </a:r>
            <a:r>
              <a:rPr kumimoji="0" lang="ko-KR" altLang="en-US" sz="10000" b="0" i="0" u="none" strike="noStrike" kern="1200" cap="none" spc="0" normalizeH="0" baseline="0" dirty="0" smtClean="0">
                <a:latin typeface="G마켓 산스 TTF Bold"/>
                <a:ea typeface="G마켓 산스 TTF Bold"/>
              </a:rPr>
              <a:t>프로젝트</a:t>
            </a:r>
            <a:endParaRPr kumimoji="0" lang="ko-KR" altLang="en-US" sz="10000" b="0" i="0" u="none" strike="noStrike" kern="1200" cap="none" spc="0" normalizeH="0" baseline="0" dirty="0">
              <a:latin typeface="G마켓 산스 TTF Bold"/>
              <a:ea typeface="G마켓 산스 TTF Bold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0" y="2621634"/>
            <a:ext cx="1203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02 </a:t>
            </a:r>
            <a:r>
              <a:rPr kumimoji="0" lang="ko-KR" altLang="en-US" sz="10000" b="0" i="0" u="none" strike="noStrike" kern="1200" cap="none" spc="0" normalizeH="0" baseline="0" dirty="0" smtClean="0">
                <a:solidFill>
                  <a:schemeClr val="lt1"/>
                </a:solidFill>
                <a:latin typeface="G마켓 산스 TTF Bold"/>
                <a:ea typeface="G마켓 산스 TTF Bold"/>
              </a:rPr>
              <a:t>프로젝트</a:t>
            </a:r>
            <a:endParaRPr kumimoji="0" lang="ko-KR" altLang="en-US" sz="10000" b="0" i="0" u="none" strike="noStrike" kern="1200" cap="none" spc="0" normalizeH="0" baseline="0" dirty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42159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타다 모빌리티 영감">
      <a:dk1>
        <a:srgbClr val="182240"/>
      </a:dk1>
      <a:lt1>
        <a:sysClr val="window" lastClr="FFFFFF"/>
      </a:lt1>
      <a:dk2>
        <a:srgbClr val="44546A"/>
      </a:dk2>
      <a:lt2>
        <a:srgbClr val="E7E6E6"/>
      </a:lt2>
      <a:accent1>
        <a:srgbClr val="182240"/>
      </a:accent1>
      <a:accent2>
        <a:srgbClr val="233059"/>
      </a:accent2>
      <a:accent3>
        <a:srgbClr val="4F5873"/>
      </a:accent3>
      <a:accent4>
        <a:srgbClr val="9297A6"/>
      </a:accent4>
      <a:accent5>
        <a:srgbClr val="F0F1F2"/>
      </a:accent5>
      <a:accent6>
        <a:srgbClr val="FFFFFF"/>
      </a:accent6>
      <a:hlink>
        <a:srgbClr val="0563C1"/>
      </a:hlink>
      <a:folHlink>
        <a:srgbClr val="954F72"/>
      </a:folHlink>
    </a:clrScheme>
    <a:fontScheme name="G마켓 산스 TTF 2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224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474</Words>
  <Application>Microsoft Office PowerPoint</Application>
  <PresentationFormat>와이드스크린</PresentationFormat>
  <Paragraphs>184</Paragraphs>
  <Slides>34</Slides>
  <Notes>7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210 옴니고딕OTF 030</vt:lpstr>
      <vt:lpstr>AppleSDGothicNeoM00</vt:lpstr>
      <vt:lpstr>G마켓 산스 TTF Bold</vt:lpstr>
      <vt:lpstr>G마켓 산스 TTF Medium</vt:lpstr>
      <vt:lpstr>SB 어그로 Medium</vt:lpstr>
      <vt:lpstr>맑은 고딕</vt:lpstr>
      <vt:lpstr>Arial</vt:lpstr>
      <vt:lpstr>Impact</vt:lpstr>
      <vt:lpstr>Office Theme</vt:lpstr>
      <vt:lpstr>렌트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Thank You  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keywords>Ursula</cp:keywords>
  <cp:lastModifiedBy>SSAFY</cp:lastModifiedBy>
  <cp:revision>377</cp:revision>
  <dcterms:created xsi:type="dcterms:W3CDTF">2022-01-14T01:20:26Z</dcterms:created>
  <dcterms:modified xsi:type="dcterms:W3CDTF">2023-04-07T02:37:56Z</dcterms:modified>
  <cp:version/>
</cp:coreProperties>
</file>